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48"/>
  </p:notesMasterIdLst>
  <p:sldIdLst>
    <p:sldId id="256" r:id="rId2"/>
    <p:sldId id="257" r:id="rId3"/>
    <p:sldId id="258" r:id="rId4"/>
    <p:sldId id="299" r:id="rId5"/>
    <p:sldId id="259" r:id="rId6"/>
    <p:sldId id="260" r:id="rId7"/>
    <p:sldId id="302" r:id="rId8"/>
    <p:sldId id="261" r:id="rId9"/>
    <p:sldId id="262" r:id="rId10"/>
    <p:sldId id="263" r:id="rId11"/>
    <p:sldId id="265" r:id="rId12"/>
    <p:sldId id="267" r:id="rId13"/>
    <p:sldId id="268" r:id="rId14"/>
    <p:sldId id="266" r:id="rId15"/>
    <p:sldId id="291" r:id="rId16"/>
    <p:sldId id="269" r:id="rId17"/>
    <p:sldId id="272" r:id="rId18"/>
    <p:sldId id="295" r:id="rId19"/>
    <p:sldId id="297" r:id="rId20"/>
    <p:sldId id="270" r:id="rId21"/>
    <p:sldId id="273" r:id="rId22"/>
    <p:sldId id="290" r:id="rId23"/>
    <p:sldId id="292" r:id="rId24"/>
    <p:sldId id="298" r:id="rId25"/>
    <p:sldId id="274" r:id="rId26"/>
    <p:sldId id="275" r:id="rId27"/>
    <p:sldId id="276" r:id="rId28"/>
    <p:sldId id="278" r:id="rId29"/>
    <p:sldId id="293" r:id="rId30"/>
    <p:sldId id="294" r:id="rId31"/>
    <p:sldId id="277" r:id="rId32"/>
    <p:sldId id="271" r:id="rId33"/>
    <p:sldId id="296" r:id="rId34"/>
    <p:sldId id="280" r:id="rId35"/>
    <p:sldId id="279" r:id="rId36"/>
    <p:sldId id="281" r:id="rId37"/>
    <p:sldId id="287" r:id="rId38"/>
    <p:sldId id="289" r:id="rId39"/>
    <p:sldId id="301" r:id="rId40"/>
    <p:sldId id="300" r:id="rId41"/>
    <p:sldId id="288" r:id="rId42"/>
    <p:sldId id="264" r:id="rId43"/>
    <p:sldId id="283" r:id="rId44"/>
    <p:sldId id="284" r:id="rId45"/>
    <p:sldId id="285" r:id="rId46"/>
    <p:sldId id="286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E2A100"/>
    <a:srgbClr val="757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647" autoAdjust="0"/>
  </p:normalViewPr>
  <p:slideViewPr>
    <p:cSldViewPr snapToGrid="0">
      <p:cViewPr varScale="1">
        <p:scale>
          <a:sx n="75" d="100"/>
          <a:sy n="75" d="100"/>
        </p:scale>
        <p:origin x="946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C724E-499D-43AC-8699-CF969D2466FC}" type="datetimeFigureOut">
              <a:rPr lang="fr-FR" smtClean="0"/>
              <a:t>13/09/2023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C53D4-8BF5-4FDD-81EC-7AC957B0D2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625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07736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86564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05865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42705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28055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47712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0976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64287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20177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17785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42993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00089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74665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7846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2460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833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9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80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03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9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79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4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55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5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64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1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oleObject" Target="../embeddings/oleObject3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eg"/><Relationship Id="rId5" Type="http://schemas.openxmlformats.org/officeDocument/2006/relationships/image" Target="../media/image25.png"/><Relationship Id="rId4" Type="http://schemas.openxmlformats.org/officeDocument/2006/relationships/oleObject" Target="../embeddings/oleObject4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43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jpe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3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image" Target="../media/image63.jpeg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63.jpe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png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hyperlink" Target="http://lense.institutoptique.fr/insertion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hyperlink" Target="http://lense.institutoptique.fr/insertion/" TargetMode="External"/><Relationship Id="rId5" Type="http://schemas.openxmlformats.org/officeDocument/2006/relationships/image" Target="../media/image7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5" Type="http://schemas.openxmlformats.org/officeDocument/2006/relationships/image" Target="../media/image3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 err="1">
                <a:latin typeface="Bahnschrift SemiBold" panose="020B0502040204020203" pitchFamily="34" charset="0"/>
              </a:rPr>
              <a:t>Ingénieur.e</a:t>
            </a:r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400" dirty="0">
                <a:latin typeface="Bahnschrift SemiBold" panose="020B0502040204020203" pitchFamily="34" charset="0"/>
              </a:rPr>
              <a:t>SupOpticien.ne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Julien VILLEMEJANE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2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7513358" y="4069878"/>
            <a:ext cx="18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7B977F1-4B7D-47B9-A510-5316DCE825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678" y="4945144"/>
            <a:ext cx="2200486" cy="218571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490A6E5-F883-4382-B6E3-485F0766684C}"/>
              </a:ext>
            </a:extLst>
          </p:cNvPr>
          <p:cNvSpPr/>
          <p:nvPr/>
        </p:nvSpPr>
        <p:spPr>
          <a:xfrm>
            <a:off x="6881092" y="4192930"/>
            <a:ext cx="773622" cy="2503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5F17601-B9A3-449E-8D1A-AD63CE3F5D1F}"/>
              </a:ext>
            </a:extLst>
          </p:cNvPr>
          <p:cNvSpPr txBox="1"/>
          <p:nvPr/>
        </p:nvSpPr>
        <p:spPr>
          <a:xfrm>
            <a:off x="765646" y="6511096"/>
            <a:ext cx="77133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Définition basée sur la vidéo de Ben R&amp;D : https://www.youtube.com/watch?v=b8VvTIdrJ6M</a:t>
            </a:r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" name="Image 19" descr="Une image contenant texte, ordinateur, intérieur, encombré&#10;&#10;Description générée automatiquement">
            <a:extLst>
              <a:ext uri="{FF2B5EF4-FFF2-40B4-BE49-F238E27FC236}">
                <a16:creationId xmlns:a16="http://schemas.microsoft.com/office/drawing/2014/main" id="{8610B72A-9966-4A63-9ACE-F4AE64E09F1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60" y="4945145"/>
            <a:ext cx="4324668" cy="1513059"/>
          </a:xfrm>
          <a:prstGeom prst="rect">
            <a:avLst/>
          </a:prstGeom>
        </p:spPr>
      </p:pic>
      <p:pic>
        <p:nvPicPr>
          <p:cNvPr id="21" name="Image 20" descr="Une image contenant texte, intérieur, rouge, ordinateur&#10;&#10;Description générée automatiquement">
            <a:extLst>
              <a:ext uri="{FF2B5EF4-FFF2-40B4-BE49-F238E27FC236}">
                <a16:creationId xmlns:a16="http://schemas.microsoft.com/office/drawing/2014/main" id="{8165E362-9324-4B24-86CB-5E8319046D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47" y="4945143"/>
            <a:ext cx="2284583" cy="1497853"/>
          </a:xfrm>
          <a:prstGeom prst="rect">
            <a:avLst/>
          </a:prstGeom>
        </p:spPr>
      </p:pic>
      <p:pic>
        <p:nvPicPr>
          <p:cNvPr id="22" name="Image 21" descr="Une image contenant tondeuse, jaune&#10;&#10;Description générée automatiquement">
            <a:extLst>
              <a:ext uri="{FF2B5EF4-FFF2-40B4-BE49-F238E27FC236}">
                <a16:creationId xmlns:a16="http://schemas.microsoft.com/office/drawing/2014/main" id="{8A2A93E8-6CAE-438B-96E9-F21AA9EBE5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2678" y="4945143"/>
            <a:ext cx="2069086" cy="1513061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ADA4C85B-BE65-4871-B978-E92C44D35278}"/>
              </a:ext>
            </a:extLst>
          </p:cNvPr>
          <p:cNvSpPr txBox="1"/>
          <p:nvPr/>
        </p:nvSpPr>
        <p:spPr>
          <a:xfrm>
            <a:off x="1366598" y="2365442"/>
            <a:ext cx="96616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Ingénieur•e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Bahnschrift SemiBold SemiConden" panose="020B0502040204020203" pitchFamily="34" charset="0"/>
              </a:rPr>
              <a:t> </a:t>
            </a:r>
            <a:r>
              <a:rPr lang="fr-F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 SemiConden" panose="020B0502040204020203" pitchFamily="34" charset="0"/>
              </a:rPr>
              <a:t>=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Bahnschrift SemiBold SemiConden" panose="020B0502040204020203" pitchFamily="34" charset="0"/>
              </a:rPr>
              <a:t> </a:t>
            </a:r>
            <a:r>
              <a:rPr lang="fr-FR" sz="3200" dirty="0" err="1">
                <a:solidFill>
                  <a:srgbClr val="00B0F0"/>
                </a:solidFill>
                <a:latin typeface="Bahnschrift SemiBold SemiConden" panose="020B0502040204020203" pitchFamily="34" charset="0"/>
              </a:rPr>
              <a:t>constructeur•trice</a:t>
            </a:r>
            <a:r>
              <a:rPr lang="fr-FR" sz="3200" dirty="0">
                <a:solidFill>
                  <a:schemeClr val="bg1">
                    <a:lumMod val="95000"/>
                  </a:schemeClr>
                </a:solidFill>
                <a:latin typeface="Bahnschrift SemiBold SemiConden" panose="020B0502040204020203" pitchFamily="34" charset="0"/>
              </a:rPr>
              <a:t> </a:t>
            </a:r>
            <a:r>
              <a:rPr lang="fr-F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 SemiConden" panose="020B0502040204020203" pitchFamily="34" charset="0"/>
              </a:rPr>
              <a:t>de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Bahnschrift SemiBold SemiConden" panose="020B0502040204020203" pitchFamily="34" charset="0"/>
              </a:rPr>
              <a:t> </a:t>
            </a:r>
            <a:r>
              <a:rPr lang="fr-FR" sz="3200" dirty="0">
                <a:solidFill>
                  <a:srgbClr val="00B0F0"/>
                </a:solidFill>
                <a:latin typeface="Bahnschrift SemiBold SemiConden" panose="020B0502040204020203" pitchFamily="34" charset="0"/>
              </a:rPr>
              <a:t>systèmes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Bahnschrift SemiBold SemiConden" panose="020B0502040204020203" pitchFamily="34" charset="0"/>
              </a:rPr>
              <a:t> </a:t>
            </a:r>
          </a:p>
          <a:p>
            <a:endParaRPr lang="fr-FR" sz="3200" dirty="0">
              <a:solidFill>
                <a:schemeClr val="bg1">
                  <a:lumMod val="65000"/>
                </a:schemeClr>
              </a:solidFill>
              <a:latin typeface="Bahnschrift SemiBold SemiConden" panose="020B0502040204020203" pitchFamily="34" charset="0"/>
            </a:endParaRPr>
          </a:p>
          <a:p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Bahnschrift SemiBold SemiConden" panose="020B0502040204020203" pitchFamily="34" charset="0"/>
              </a:rPr>
              <a:t>	</a:t>
            </a:r>
            <a:r>
              <a:rPr lang="fr-F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 SemiConden" panose="020B0502040204020203" pitchFamily="34" charset="0"/>
              </a:rPr>
              <a:t>qui s’appuie sur des </a:t>
            </a:r>
            <a:r>
              <a:rPr lang="fr-FR" sz="3200" dirty="0">
                <a:solidFill>
                  <a:srgbClr val="00B0F0"/>
                </a:solidFill>
                <a:latin typeface="Bahnschrift SemiBold SemiConden" panose="020B0502040204020203" pitchFamily="34" charset="0"/>
              </a:rPr>
              <a:t>principes physiques </a:t>
            </a:r>
          </a:p>
          <a:p>
            <a:r>
              <a:rPr lang="fr-F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 SemiConden" panose="020B0502040204020203" pitchFamily="34" charset="0"/>
              </a:rPr>
              <a:t>	pour les concevoir</a:t>
            </a:r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Bahnschrift SemiBold SemiConden" panose="020B0502040204020203" pitchFamily="34" charset="0"/>
              </a:rPr>
              <a:t>Un.e</a:t>
            </a:r>
            <a:r>
              <a:rPr lang="fr-FR" dirty="0">
                <a:latin typeface="Bahnschrift SemiBold SemiConden" panose="020B0502040204020203" pitchFamily="34" charset="0"/>
              </a:rPr>
              <a:t> </a:t>
            </a:r>
            <a:r>
              <a:rPr lang="fr-FR" dirty="0" err="1">
                <a:latin typeface="Bahnschrift SemiBold SemiConden" panose="020B0502040204020203" pitchFamily="34" charset="0"/>
              </a:rPr>
              <a:t>ingénieur.e</a:t>
            </a:r>
            <a:r>
              <a:rPr lang="fr-FR" dirty="0">
                <a:latin typeface="Bahnschrift SemiBold SemiConden" panose="020B0502040204020203" pitchFamily="34" charset="0"/>
              </a:rPr>
              <a:t>, c’est quoi ?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79A1DE8-969A-3021-DBCF-C76C4C43008C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2900674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543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3166543" y="3309795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chercheur.se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3166543" y="3757089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manageur.se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1004712" y="3061970"/>
            <a:ext cx="3820498" cy="833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400" dirty="0">
                <a:latin typeface="Bahnschrift SemiBold SemiConden" panose="020B0502040204020203" pitchFamily="34" charset="0"/>
              </a:rPr>
              <a:t>devenir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513358" y="4069878"/>
            <a:ext cx="18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74FCE00-C143-23BF-9CD3-598C1C493643}"/>
              </a:ext>
            </a:extLst>
          </p:cNvPr>
          <p:cNvSpPr txBox="1"/>
          <p:nvPr/>
        </p:nvSpPr>
        <p:spPr>
          <a:xfrm>
            <a:off x="1589811" y="47101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+ s’appuyer sur des </a:t>
            </a:r>
            <a:r>
              <a:rPr lang="fr-FR" sz="1800" b="1" dirty="0">
                <a:solidFill>
                  <a:srgbClr val="00B0F0"/>
                </a:solidFill>
                <a:latin typeface="Raleway ExtraBold" pitchFamily="2" charset="0"/>
              </a:rPr>
              <a:t>principes physiques </a:t>
            </a:r>
            <a:endParaRPr lang="fr-FR" b="1" dirty="0">
              <a:solidFill>
                <a:srgbClr val="00B0F0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9BF20F1-4E73-67D5-5FC1-758F46E15657}"/>
              </a:ext>
            </a:extLst>
          </p:cNvPr>
          <p:cNvSpPr txBox="1"/>
          <p:nvPr/>
        </p:nvSpPr>
        <p:spPr>
          <a:xfrm>
            <a:off x="1589811" y="50260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+ f</a:t>
            </a:r>
            <a:r>
              <a:rPr lang="fr-F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aire des </a:t>
            </a:r>
            <a:r>
              <a:rPr lang="fr-FR" sz="1800" b="1" dirty="0">
                <a:solidFill>
                  <a:srgbClr val="00B0F0"/>
                </a:solidFill>
                <a:latin typeface="Raleway ExtraBold" pitchFamily="2" charset="0"/>
              </a:rPr>
              <a:t>calculs</a:t>
            </a:r>
            <a:endParaRPr lang="fr-FR" b="1" dirty="0">
              <a:solidFill>
                <a:srgbClr val="00B0F0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0972758-1C94-25B0-4065-81FEAC6CE596}"/>
              </a:ext>
            </a:extLst>
          </p:cNvPr>
          <p:cNvSpPr txBox="1"/>
          <p:nvPr/>
        </p:nvSpPr>
        <p:spPr>
          <a:xfrm>
            <a:off x="1589811" y="53050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+ </a:t>
            </a:r>
            <a:r>
              <a:rPr lang="fr-FR" b="1" dirty="0">
                <a:solidFill>
                  <a:srgbClr val="00B0F0"/>
                </a:solidFill>
                <a:latin typeface="Raleway ExtraBold" pitchFamily="2" charset="0"/>
              </a:rPr>
              <a:t>communiquer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 (écrit / oral)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3 ans, pour…</a:t>
            </a:r>
          </a:p>
        </p:txBody>
      </p:sp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354617"/>
              </p:ext>
            </p:extLst>
          </p:nvPr>
        </p:nvGraphicFramePr>
        <p:xfrm>
          <a:off x="6946900" y="2665413"/>
          <a:ext cx="4462463" cy="2544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0" imgH="0" progId="PBrush">
                  <p:embed/>
                </p:oleObj>
              </mc:Choice>
              <mc:Fallback>
                <p:oleObj name="Bitmap Image" r:id="rId4" imgW="0" imgH="0" progId="PBrush">
                  <p:embed/>
                  <p:pic>
                    <p:nvPicPr>
                      <p:cNvPr id="0" name="Obje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6900" y="2665413"/>
                        <a:ext cx="4462463" cy="2544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E47F3287-2441-826D-D00D-E6BD1CB3AD7F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952721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543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3166543" y="3309795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chercheur.se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3166543" y="3757089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manageur.se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1004712" y="3061970"/>
            <a:ext cx="3820498" cy="833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400" dirty="0">
                <a:latin typeface="Bahnschrift SemiBold SemiConden" panose="020B0502040204020203" pitchFamily="34" charset="0"/>
              </a:rPr>
              <a:t>devenir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513358" y="4069878"/>
            <a:ext cx="18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A30F598-D215-4896-A8D4-3D5559097BC9}"/>
              </a:ext>
            </a:extLst>
          </p:cNvPr>
          <p:cNvSpPr txBox="1"/>
          <p:nvPr/>
        </p:nvSpPr>
        <p:spPr>
          <a:xfrm>
            <a:off x="5207301" y="5899778"/>
            <a:ext cx="6343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Raleway" pitchFamily="2" charset="0"/>
              </a:rPr>
              <a:t>Une mise à jour vers votre vie professionnelle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74FCE00-C143-23BF-9CD3-598C1C493643}"/>
              </a:ext>
            </a:extLst>
          </p:cNvPr>
          <p:cNvSpPr txBox="1"/>
          <p:nvPr/>
        </p:nvSpPr>
        <p:spPr>
          <a:xfrm>
            <a:off x="1589811" y="47101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+ s’appuyer sur des </a:t>
            </a:r>
            <a:r>
              <a:rPr lang="fr-FR" sz="1800" b="1" dirty="0">
                <a:solidFill>
                  <a:srgbClr val="00B0F0"/>
                </a:solidFill>
                <a:latin typeface="Raleway ExtraBold" pitchFamily="2" charset="0"/>
              </a:rPr>
              <a:t>principes physiques </a:t>
            </a:r>
            <a:endParaRPr lang="fr-FR" b="1" dirty="0">
              <a:solidFill>
                <a:srgbClr val="00B0F0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9BF20F1-4E73-67D5-5FC1-758F46E15657}"/>
              </a:ext>
            </a:extLst>
          </p:cNvPr>
          <p:cNvSpPr txBox="1"/>
          <p:nvPr/>
        </p:nvSpPr>
        <p:spPr>
          <a:xfrm>
            <a:off x="1589811" y="50260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+ f</a:t>
            </a:r>
            <a:r>
              <a:rPr lang="fr-F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aire des </a:t>
            </a:r>
            <a:r>
              <a:rPr lang="fr-FR" sz="1800" b="1" dirty="0">
                <a:solidFill>
                  <a:srgbClr val="00B0F0"/>
                </a:solidFill>
                <a:latin typeface="Raleway ExtraBold" pitchFamily="2" charset="0"/>
              </a:rPr>
              <a:t>calculs</a:t>
            </a:r>
            <a:endParaRPr lang="fr-FR" b="1" dirty="0">
              <a:solidFill>
                <a:srgbClr val="00B0F0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0972758-1C94-25B0-4065-81FEAC6CE596}"/>
              </a:ext>
            </a:extLst>
          </p:cNvPr>
          <p:cNvSpPr txBox="1"/>
          <p:nvPr/>
        </p:nvSpPr>
        <p:spPr>
          <a:xfrm>
            <a:off x="1589811" y="53050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+ </a:t>
            </a:r>
            <a:r>
              <a:rPr lang="fr-FR" b="1" dirty="0">
                <a:solidFill>
                  <a:srgbClr val="00B0F0"/>
                </a:solidFill>
                <a:latin typeface="Raleway ExtraBold" pitchFamily="2" charset="0"/>
              </a:rPr>
              <a:t>communiquer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 (écrit / oral)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3753442"/>
              </p:ext>
            </p:extLst>
          </p:nvPr>
        </p:nvGraphicFramePr>
        <p:xfrm>
          <a:off x="6947008" y="2665981"/>
          <a:ext cx="4462462" cy="2544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0" imgH="0" progId="PBrush">
                  <p:embed/>
                </p:oleObj>
              </mc:Choice>
              <mc:Fallback>
                <p:oleObj name="Bitmap Image" r:id="rId4" imgW="0" imgH="0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7008" y="2665981"/>
                        <a:ext cx="4462462" cy="2544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3 ans, pour…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06BF70F-5084-0FFE-CEB7-FC8B113B7B3F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28276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>
                <a:latin typeface="Bahnschrift SemiBold" panose="020B0502040204020203" pitchFamily="34" charset="0"/>
              </a:rPr>
              <a:t>Photonique, un vaste univers…</a:t>
            </a:r>
            <a:endParaRPr lang="fr-FR" sz="4400" dirty="0">
              <a:latin typeface="Bahnschrift SemiBold" panose="020B05020402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Julien VILLEMEJANE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80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</a:t>
            </a:r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3954480"/>
              </p:ext>
            </p:extLst>
          </p:nvPr>
        </p:nvGraphicFramePr>
        <p:xfrm>
          <a:off x="517306" y="2271712"/>
          <a:ext cx="7285257" cy="415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0" imgH="0" progId="PBrush">
                  <p:embed/>
                </p:oleObj>
              </mc:Choice>
              <mc:Fallback>
                <p:oleObj name="Bitmap Image" r:id="rId4" imgW="0" imgH="0" progId="PBrush">
                  <p:embed/>
                  <p:pic>
                    <p:nvPicPr>
                      <p:cNvPr id="0" name="Obje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306" y="2271712"/>
                        <a:ext cx="7285257" cy="415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20" name="Picture 4" descr="Prix Nobel pour Alain Aspect - un monde quantique intriguant - La France en  Australi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823" y="4156708"/>
            <a:ext cx="1236770" cy="185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 descr="Ordinateur quantique. // Source : Canv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621" y="2691632"/>
            <a:ext cx="2035174" cy="114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8ECE642-6135-E8FE-9433-C624FD795070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2493877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Quand l’art rencontre la science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4DAE36-642C-CD02-AF97-6CB2AB906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508" y="2439256"/>
            <a:ext cx="3843762" cy="384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8E92467-1A80-E196-914C-DC5FF040C0BC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1F4B801-C499-3B15-5D59-205D12131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138" y="2439256"/>
            <a:ext cx="3845542" cy="384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D469494-4A26-7547-3D57-188F792E5C57}"/>
              </a:ext>
            </a:extLst>
          </p:cNvPr>
          <p:cNvSpPr txBox="1"/>
          <p:nvPr/>
        </p:nvSpPr>
        <p:spPr>
          <a:xfrm>
            <a:off x="599440" y="2319138"/>
            <a:ext cx="96616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Arts et Sciences</a:t>
            </a:r>
          </a:p>
          <a:p>
            <a:r>
              <a:rPr lang="fr-FR" sz="2400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Crabe Stellaire / 2023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F0D8B74-10F2-51F9-2406-2A701B035885}"/>
              </a:ext>
            </a:extLst>
          </p:cNvPr>
          <p:cNvSpPr txBox="1"/>
          <p:nvPr/>
        </p:nvSpPr>
        <p:spPr>
          <a:xfrm>
            <a:off x="7528560" y="6404916"/>
            <a:ext cx="4378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http://artsetsciences.institutoptique.fr/</a:t>
            </a:r>
          </a:p>
        </p:txBody>
      </p:sp>
    </p:spTree>
    <p:extLst>
      <p:ext uri="{BB962C8B-B14F-4D97-AF65-F5344CB8AC3E}">
        <p14:creationId xmlns:p14="http://schemas.microsoft.com/office/powerpoint/2010/main" val="3185177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A22F0FF-411E-DFD2-D60D-CD14FBD11ECF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2485876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sp>
        <p:nvSpPr>
          <p:cNvPr id="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9714023-282C-4707-52FD-077424268F78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216581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sp>
        <p:nvSpPr>
          <p:cNvPr id="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9714023-282C-4707-52FD-077424268F78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372467C-64FB-67AE-1633-D68CAFDCD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713" y="2219456"/>
            <a:ext cx="4365129" cy="436512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6D84617-266A-F94C-DFA1-E273D684F048}"/>
              </a:ext>
            </a:extLst>
          </p:cNvPr>
          <p:cNvSpPr txBox="1"/>
          <p:nvPr/>
        </p:nvSpPr>
        <p:spPr>
          <a:xfrm>
            <a:off x="548728" y="4308158"/>
            <a:ext cx="64921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Labo Hubert Curien</a:t>
            </a:r>
            <a:b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</a:br>
            <a:r>
              <a:rPr lang="fr-FR" sz="20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IMAGE SCIENCE &amp; COMPUTER VISION</a:t>
            </a:r>
          </a:p>
          <a:p>
            <a:r>
              <a:rPr lang="fr-FR" sz="2400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Microscope sans lentille, par holographie numérique</a:t>
            </a:r>
          </a:p>
          <a:p>
            <a:r>
              <a:rPr lang="fr-FR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	</a:t>
            </a:r>
            <a:r>
              <a:rPr lang="fr-FR" i="1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Coordination : Thierry FOURNEL</a:t>
            </a:r>
          </a:p>
          <a:p>
            <a:r>
              <a:rPr lang="fr-FR" i="1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	Crédit photo : Corinne FOURNIER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D7187A2-0AE9-41CC-DA40-C04C721C6122}"/>
              </a:ext>
            </a:extLst>
          </p:cNvPr>
          <p:cNvSpPr txBox="1"/>
          <p:nvPr/>
        </p:nvSpPr>
        <p:spPr>
          <a:xfrm>
            <a:off x="218986" y="6280895"/>
            <a:ext cx="6248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https://laboratoirehubertcurien.univ-st-etienne.fr/en/teams/image-science-computer-vision/research-areas/optical-design-and-image-reconstruction/unconventional-imaging-2/digital-holography.html</a:t>
            </a:r>
          </a:p>
        </p:txBody>
      </p:sp>
    </p:spTree>
    <p:extLst>
      <p:ext uri="{BB962C8B-B14F-4D97-AF65-F5344CB8AC3E}">
        <p14:creationId xmlns:p14="http://schemas.microsoft.com/office/powerpoint/2010/main" val="66728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Logo Youtube Rouge. Logo De Médias Sociaux. | Vecteur Premium">
            <a:extLst>
              <a:ext uri="{FF2B5EF4-FFF2-40B4-BE49-F238E27FC236}">
                <a16:creationId xmlns:a16="http://schemas.microsoft.com/office/drawing/2014/main" id="{8266AC50-C268-AC90-E232-988548D79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67" y="5549430"/>
            <a:ext cx="507905" cy="50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sp>
        <p:nvSpPr>
          <p:cNvPr id="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9714023-282C-4707-52FD-077424268F78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C0E854B-88B0-EDD2-011F-5E712686C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644" y="2219457"/>
            <a:ext cx="6105628" cy="253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52D0FB8-780F-4520-4FFD-9FE520657482}"/>
              </a:ext>
            </a:extLst>
          </p:cNvPr>
          <p:cNvSpPr txBox="1"/>
          <p:nvPr/>
        </p:nvSpPr>
        <p:spPr>
          <a:xfrm>
            <a:off x="6725920" y="4891536"/>
            <a:ext cx="448056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LCF / Optique XUV</a:t>
            </a:r>
          </a:p>
          <a:p>
            <a:r>
              <a:rPr lang="fr-FR" sz="2400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SOLAR ORBITER, </a:t>
            </a:r>
            <a:r>
              <a:rPr lang="fr-FR" sz="1600" i="1" dirty="0">
                <a:solidFill>
                  <a:srgbClr val="002060"/>
                </a:solidFill>
                <a:latin typeface="Bahnschrift" panose="020B0502040204020203" pitchFamily="34" charset="0"/>
              </a:rPr>
              <a:t>se rapprocher du Soleil</a:t>
            </a:r>
            <a:endParaRPr lang="fr-FR" sz="2400" i="1" dirty="0">
              <a:solidFill>
                <a:srgbClr val="002060"/>
              </a:solidFill>
              <a:latin typeface="Bahnschrift" panose="020B0502040204020203" pitchFamily="34" charset="0"/>
            </a:endParaRPr>
          </a:p>
          <a:p>
            <a:r>
              <a:rPr lang="fr-FR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	</a:t>
            </a:r>
            <a:r>
              <a:rPr lang="fr-FR" i="1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Coordination : Franck DELMOTTE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8F5CFF5-13D6-0CA5-6C12-618145844F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635" y="5623078"/>
            <a:ext cx="1659724" cy="921669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41119F33-9CD2-FA31-04E2-08627B26BD9D}"/>
              </a:ext>
            </a:extLst>
          </p:cNvPr>
          <p:cNvSpPr txBox="1"/>
          <p:nvPr/>
        </p:nvSpPr>
        <p:spPr>
          <a:xfrm>
            <a:off x="2379638" y="5961632"/>
            <a:ext cx="23346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1" i="0" dirty="0">
                <a:solidFill>
                  <a:srgbClr val="0F0F0F"/>
                </a:solidFill>
                <a:effectLst/>
                <a:latin typeface="YouTube Sans"/>
              </a:rPr>
              <a:t>Solar Orbiter, les miroirs de l'extrême - MANIP#7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2C12C7C-9F76-E987-01CB-887E7F6B94BE}"/>
              </a:ext>
            </a:extLst>
          </p:cNvPr>
          <p:cNvSpPr txBox="1"/>
          <p:nvPr/>
        </p:nvSpPr>
        <p:spPr>
          <a:xfrm>
            <a:off x="2889172" y="5623078"/>
            <a:ext cx="21945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i="0" dirty="0">
                <a:solidFill>
                  <a:srgbClr val="ED7D31"/>
                </a:solidFill>
                <a:effectLst/>
                <a:latin typeface="Bahnschrift" panose="020B0502040204020203" pitchFamily="34" charset="0"/>
              </a:rPr>
              <a:t>Web série MANIP</a:t>
            </a:r>
            <a:endParaRPr lang="fr-FR" sz="1600" dirty="0">
              <a:solidFill>
                <a:srgbClr val="ED7D3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963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556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44" y="2249721"/>
            <a:ext cx="2512281" cy="150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278" y="2112763"/>
            <a:ext cx="1965229" cy="1390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45" y="5379098"/>
            <a:ext cx="2072479" cy="1360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Dans 3 ans, vous serez…</a:t>
            </a:r>
          </a:p>
        </p:txBody>
      </p:sp>
    </p:spTree>
    <p:extLst>
      <p:ext uri="{BB962C8B-B14F-4D97-AF65-F5344CB8AC3E}">
        <p14:creationId xmlns:p14="http://schemas.microsoft.com/office/powerpoint/2010/main" val="3231121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759FA54-FBFA-B138-3509-10F4872C125B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313899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FA810E5-AEFB-64F9-4826-1609E96A6E47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2008898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Eclairage et lumières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8E92467-1A80-E196-914C-DC5FF040C0BC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D469494-4A26-7547-3D57-188F792E5C57}"/>
              </a:ext>
            </a:extLst>
          </p:cNvPr>
          <p:cNvSpPr txBox="1"/>
          <p:nvPr/>
        </p:nvSpPr>
        <p:spPr>
          <a:xfrm>
            <a:off x="599440" y="2319138"/>
            <a:ext cx="96616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Arts et Sciences</a:t>
            </a:r>
          </a:p>
          <a:p>
            <a:r>
              <a:rPr lang="fr-FR" sz="2400" dirty="0" err="1">
                <a:solidFill>
                  <a:srgbClr val="002060"/>
                </a:solidFill>
                <a:latin typeface="Bahnschrift SemiBold SemiConden" panose="020B0502040204020203" pitchFamily="34" charset="0"/>
              </a:rPr>
              <a:t>Chladni</a:t>
            </a:r>
            <a:r>
              <a:rPr lang="fr-FR" sz="2400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 / 2023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208F8A2-F3B0-A5BB-5B96-67E00EADA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240" y="2285496"/>
            <a:ext cx="3967480" cy="396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B5787673-B224-9DCC-1F5D-DADBA40FA03D}"/>
              </a:ext>
            </a:extLst>
          </p:cNvPr>
          <p:cNvSpPr txBox="1"/>
          <p:nvPr/>
        </p:nvSpPr>
        <p:spPr>
          <a:xfrm>
            <a:off x="7528560" y="6404916"/>
            <a:ext cx="4378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http://artsetsciences.institutoptique.fr/</a:t>
            </a:r>
          </a:p>
        </p:txBody>
      </p:sp>
    </p:spTree>
    <p:extLst>
      <p:ext uri="{BB962C8B-B14F-4D97-AF65-F5344CB8AC3E}">
        <p14:creationId xmlns:p14="http://schemas.microsoft.com/office/powerpoint/2010/main" val="1449832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Eclairage et lumières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8E92467-1A80-E196-914C-DC5FF040C0BC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D469494-4A26-7547-3D57-188F792E5C57}"/>
              </a:ext>
            </a:extLst>
          </p:cNvPr>
          <p:cNvSpPr txBox="1"/>
          <p:nvPr/>
        </p:nvSpPr>
        <p:spPr>
          <a:xfrm>
            <a:off x="599440" y="2319138"/>
            <a:ext cx="96616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Arts et Sciences</a:t>
            </a:r>
          </a:p>
          <a:p>
            <a:r>
              <a:rPr lang="fr-FR" sz="2400" dirty="0" err="1">
                <a:solidFill>
                  <a:srgbClr val="002060"/>
                </a:solidFill>
                <a:latin typeface="Bahnschrift SemiBold SemiConden" panose="020B0502040204020203" pitchFamily="34" charset="0"/>
              </a:rPr>
              <a:t>Chladni</a:t>
            </a:r>
            <a:r>
              <a:rPr lang="fr-FR" sz="2400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 / 2023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208F8A2-F3B0-A5BB-5B96-67E00EADA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240" y="2285496"/>
            <a:ext cx="3967480" cy="396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AC70E47-E8DA-3609-095D-E2D6B951B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00" y="2285496"/>
            <a:ext cx="3967480" cy="396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8211099-D27A-6E49-13E3-174B662BE2AA}"/>
              </a:ext>
            </a:extLst>
          </p:cNvPr>
          <p:cNvSpPr txBox="1"/>
          <p:nvPr/>
        </p:nvSpPr>
        <p:spPr>
          <a:xfrm>
            <a:off x="7528560" y="6404916"/>
            <a:ext cx="4378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http://artsetsciences.institutoptique.fr/</a:t>
            </a:r>
          </a:p>
        </p:txBody>
      </p:sp>
    </p:spTree>
    <p:extLst>
      <p:ext uri="{BB962C8B-B14F-4D97-AF65-F5344CB8AC3E}">
        <p14:creationId xmlns:p14="http://schemas.microsoft.com/office/powerpoint/2010/main" val="1517786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11EB4C5D-DC6C-EAAF-ADB4-568ED2BEA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464" y="5879372"/>
            <a:ext cx="1667990" cy="923865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sp>
        <p:nvSpPr>
          <p:cNvPr id="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9714023-282C-4707-52FD-077424268F78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2D0FB8-780F-4520-4FFD-9FE520657482}"/>
              </a:ext>
            </a:extLst>
          </p:cNvPr>
          <p:cNvSpPr txBox="1"/>
          <p:nvPr/>
        </p:nvSpPr>
        <p:spPr>
          <a:xfrm>
            <a:off x="5195396" y="4596678"/>
            <a:ext cx="448056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LCF / Lasers</a:t>
            </a:r>
          </a:p>
          <a:p>
            <a:r>
              <a:rPr lang="fr-FR" sz="2400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Sources ultra-rapides</a:t>
            </a:r>
            <a:endParaRPr lang="fr-FR" sz="2400" i="1" dirty="0">
              <a:solidFill>
                <a:srgbClr val="002060"/>
              </a:solidFill>
              <a:latin typeface="Bahnschrift" panose="020B0502040204020203" pitchFamily="34" charset="0"/>
            </a:endParaRPr>
          </a:p>
          <a:p>
            <a:r>
              <a:rPr lang="fr-FR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	</a:t>
            </a:r>
            <a:r>
              <a:rPr lang="fr-FR" i="1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Coordination : Patrick GEORGES</a:t>
            </a: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8525CC12-5314-1239-FF5B-0C69C455D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DFECA6-56D6-6E89-23A7-FE85238E48CA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3DF3B1-5A73-0334-F0EC-890A24DDE24C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489234C-4E2E-E968-181E-BE0DA57DD69E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CCB594-F69B-E8DD-F8BE-69D33363C60A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E8B96F-82A9-5A27-FDD4-568FBD778111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14" name="Flèche : droite 8">
            <a:extLst>
              <a:ext uri="{FF2B5EF4-FFF2-40B4-BE49-F238E27FC236}">
                <a16:creationId xmlns:a16="http://schemas.microsoft.com/office/drawing/2014/main" id="{F6DBEC3B-8511-CB13-E83D-011BA2B981C8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droite 11">
            <a:extLst>
              <a:ext uri="{FF2B5EF4-FFF2-40B4-BE49-F238E27FC236}">
                <a16:creationId xmlns:a16="http://schemas.microsoft.com/office/drawing/2014/main" id="{A7B4A8FF-121F-16E7-2707-65C725EF9B12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Nuage 15">
            <a:extLst>
              <a:ext uri="{FF2B5EF4-FFF2-40B4-BE49-F238E27FC236}">
                <a16:creationId xmlns:a16="http://schemas.microsoft.com/office/drawing/2014/main" id="{8C7DC873-EE48-A931-11E4-E873DA3DAE67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349C766D-43B2-D341-FA70-E52053F59B21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èche : droite 18">
            <a:extLst>
              <a:ext uri="{FF2B5EF4-FFF2-40B4-BE49-F238E27FC236}">
                <a16:creationId xmlns:a16="http://schemas.microsoft.com/office/drawing/2014/main" id="{C5F3480F-D4DE-A8D7-7B8E-214447FBCE4A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506791-B5CE-220F-366A-6C87B39A7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751" y="2303261"/>
            <a:ext cx="6541625" cy="229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Logo Youtube Rouge. Logo De Médias Sociaux. | Vecteur Premium">
            <a:extLst>
              <a:ext uri="{FF2B5EF4-FFF2-40B4-BE49-F238E27FC236}">
                <a16:creationId xmlns:a16="http://schemas.microsoft.com/office/drawing/2014/main" id="{5F731A02-2915-27B9-7826-05A88A0F3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6095" y="5787595"/>
            <a:ext cx="507905" cy="50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77B374AF-9851-9465-E455-C4587B0A851E}"/>
              </a:ext>
            </a:extLst>
          </p:cNvPr>
          <p:cNvSpPr txBox="1"/>
          <p:nvPr/>
        </p:nvSpPr>
        <p:spPr>
          <a:xfrm>
            <a:off x="9514466" y="6199797"/>
            <a:ext cx="23346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1" i="0" dirty="0">
                <a:solidFill>
                  <a:srgbClr val="0F0F0F"/>
                </a:solidFill>
                <a:effectLst/>
                <a:latin typeface="YouTube Sans"/>
              </a:rPr>
              <a:t>Exciter les neurones - MANIP#5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6E79EB7-BE6A-7085-78BB-7A4177F85E2B}"/>
              </a:ext>
            </a:extLst>
          </p:cNvPr>
          <p:cNvSpPr txBox="1"/>
          <p:nvPr/>
        </p:nvSpPr>
        <p:spPr>
          <a:xfrm>
            <a:off x="10024000" y="5861243"/>
            <a:ext cx="21945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i="0" dirty="0">
                <a:solidFill>
                  <a:srgbClr val="ED7D31"/>
                </a:solidFill>
                <a:effectLst/>
                <a:latin typeface="Bahnschrift" panose="020B0502040204020203" pitchFamily="34" charset="0"/>
              </a:rPr>
              <a:t>Web série MANIP</a:t>
            </a:r>
            <a:endParaRPr lang="fr-FR" sz="1600" dirty="0">
              <a:solidFill>
                <a:srgbClr val="ED7D3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623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E31F2ED-B67C-E5AD-F874-AAD8B04DDD47}"/>
              </a:ext>
            </a:extLst>
          </p:cNvPr>
          <p:cNvCxnSpPr/>
          <p:nvPr/>
        </p:nvCxnSpPr>
        <p:spPr>
          <a:xfrm>
            <a:off x="4260920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4A60BAE7-1C03-B10B-8CB3-6BF5F58F3FC1}"/>
              </a:ext>
            </a:extLst>
          </p:cNvPr>
          <p:cNvSpPr/>
          <p:nvPr/>
        </p:nvSpPr>
        <p:spPr>
          <a:xfrm>
            <a:off x="4501536" y="4353616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Pilotage</a:t>
            </a:r>
          </a:p>
        </p:txBody>
      </p:sp>
      <p:sp>
        <p:nvSpPr>
          <p:cNvPr id="50" name="Flèche : droite 31">
            <a:extLst>
              <a:ext uri="{FF2B5EF4-FFF2-40B4-BE49-F238E27FC236}">
                <a16:creationId xmlns:a16="http://schemas.microsoft.com/office/drawing/2014/main" id="{FE3ADE5F-9743-A3B8-D0F4-39CA9D74EEC9}"/>
              </a:ext>
            </a:extLst>
          </p:cNvPr>
          <p:cNvSpPr/>
          <p:nvPr/>
        </p:nvSpPr>
        <p:spPr>
          <a:xfrm rot="10800000">
            <a:off x="4431818" y="435361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2B5224F-C259-5F8A-58EB-E433B0DE60C8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3052117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1C9A7D-C202-9AAD-29AF-663F38190A46}"/>
              </a:ext>
            </a:extLst>
          </p:cNvPr>
          <p:cNvSpPr/>
          <p:nvPr/>
        </p:nvSpPr>
        <p:spPr>
          <a:xfrm>
            <a:off x="5286605" y="5076319"/>
            <a:ext cx="1848092" cy="3423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E5A5C10-145D-7981-F5B5-7209F1CF5D7A}"/>
              </a:ext>
            </a:extLst>
          </p:cNvPr>
          <p:cNvSpPr/>
          <p:nvPr/>
        </p:nvSpPr>
        <p:spPr>
          <a:xfrm>
            <a:off x="5445347" y="5520512"/>
            <a:ext cx="1848092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Filtrage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B58575C-1E1A-0298-4A8F-1066DA0069E0}"/>
              </a:ext>
            </a:extLst>
          </p:cNvPr>
          <p:cNvSpPr/>
          <p:nvPr/>
        </p:nvSpPr>
        <p:spPr>
          <a:xfrm>
            <a:off x="5683081" y="5941174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9392F98-B77B-427C-E736-6CD67916EB2C}"/>
              </a:ext>
            </a:extLst>
          </p:cNvPr>
          <p:cNvSpPr/>
          <p:nvPr/>
        </p:nvSpPr>
        <p:spPr>
          <a:xfrm>
            <a:off x="7826048" y="5954689"/>
            <a:ext cx="1848092" cy="3250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Affichage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E31F2ED-B67C-E5AD-F874-AAD8B04DDD47}"/>
              </a:ext>
            </a:extLst>
          </p:cNvPr>
          <p:cNvCxnSpPr/>
          <p:nvPr/>
        </p:nvCxnSpPr>
        <p:spPr>
          <a:xfrm>
            <a:off x="4260920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C037D-C015-120C-613A-6C5C83CA3DFF}"/>
              </a:ext>
            </a:extLst>
          </p:cNvPr>
          <p:cNvSpPr/>
          <p:nvPr/>
        </p:nvSpPr>
        <p:spPr>
          <a:xfrm>
            <a:off x="3862337" y="5066546"/>
            <a:ext cx="1085850" cy="343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Capteurs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D891A8E5-870C-7A20-7129-3356B9E22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9335" y="2769993"/>
            <a:ext cx="993117" cy="1094057"/>
          </a:xfrm>
          <a:prstGeom prst="rect">
            <a:avLst/>
          </a:prstGeom>
        </p:spPr>
      </p:pic>
      <p:sp>
        <p:nvSpPr>
          <p:cNvPr id="48" name="Flèche : droite 27">
            <a:extLst>
              <a:ext uri="{FF2B5EF4-FFF2-40B4-BE49-F238E27FC236}">
                <a16:creationId xmlns:a16="http://schemas.microsoft.com/office/drawing/2014/main" id="{2C715B53-58EB-388A-DAC5-56415A4E08B7}"/>
              </a:ext>
            </a:extLst>
          </p:cNvPr>
          <p:cNvSpPr/>
          <p:nvPr/>
        </p:nvSpPr>
        <p:spPr>
          <a:xfrm>
            <a:off x="4971378" y="505173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60BAE7-1C03-B10B-8CB3-6BF5F58F3FC1}"/>
              </a:ext>
            </a:extLst>
          </p:cNvPr>
          <p:cNvSpPr/>
          <p:nvPr/>
        </p:nvSpPr>
        <p:spPr>
          <a:xfrm>
            <a:off x="4501536" y="4353616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Pilotage</a:t>
            </a:r>
          </a:p>
        </p:txBody>
      </p:sp>
      <p:sp>
        <p:nvSpPr>
          <p:cNvPr id="50" name="Flèche : droite 31">
            <a:extLst>
              <a:ext uri="{FF2B5EF4-FFF2-40B4-BE49-F238E27FC236}">
                <a16:creationId xmlns:a16="http://schemas.microsoft.com/office/drawing/2014/main" id="{FE3ADE5F-9743-A3B8-D0F4-39CA9D74EEC9}"/>
              </a:ext>
            </a:extLst>
          </p:cNvPr>
          <p:cNvSpPr/>
          <p:nvPr/>
        </p:nvSpPr>
        <p:spPr>
          <a:xfrm rot="10800000">
            <a:off x="4431818" y="435361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Flèche : droite 39">
            <a:extLst>
              <a:ext uri="{FF2B5EF4-FFF2-40B4-BE49-F238E27FC236}">
                <a16:creationId xmlns:a16="http://schemas.microsoft.com/office/drawing/2014/main" id="{AE8F2870-BDED-4E69-4C9D-A4B9E87FFA4E}"/>
              </a:ext>
            </a:extLst>
          </p:cNvPr>
          <p:cNvSpPr/>
          <p:nvPr/>
        </p:nvSpPr>
        <p:spPr>
          <a:xfrm>
            <a:off x="7153320" y="5082919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èche : droite 40">
            <a:extLst>
              <a:ext uri="{FF2B5EF4-FFF2-40B4-BE49-F238E27FC236}">
                <a16:creationId xmlns:a16="http://schemas.microsoft.com/office/drawing/2014/main" id="{B5D994A0-7C87-61B6-CE43-56C23502B179}"/>
              </a:ext>
            </a:extLst>
          </p:cNvPr>
          <p:cNvSpPr/>
          <p:nvPr/>
        </p:nvSpPr>
        <p:spPr>
          <a:xfrm>
            <a:off x="7315339" y="55252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Flèche : droite 41">
            <a:extLst>
              <a:ext uri="{FF2B5EF4-FFF2-40B4-BE49-F238E27FC236}">
                <a16:creationId xmlns:a16="http://schemas.microsoft.com/office/drawing/2014/main" id="{E0CCCE8B-2941-F867-B86C-06964DF3B006}"/>
              </a:ext>
            </a:extLst>
          </p:cNvPr>
          <p:cNvSpPr/>
          <p:nvPr/>
        </p:nvSpPr>
        <p:spPr>
          <a:xfrm>
            <a:off x="7551172" y="593687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Flèche : droite 43">
            <a:extLst>
              <a:ext uri="{FF2B5EF4-FFF2-40B4-BE49-F238E27FC236}">
                <a16:creationId xmlns:a16="http://schemas.microsoft.com/office/drawing/2014/main" id="{0A517405-9E57-2C2B-8C59-72C5517AFF40}"/>
              </a:ext>
            </a:extLst>
          </p:cNvPr>
          <p:cNvSpPr/>
          <p:nvPr/>
        </p:nvSpPr>
        <p:spPr>
          <a:xfrm rot="10800000">
            <a:off x="5609202" y="5944195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2AB812B-3017-2EC1-C4D6-2998F42D0632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3259586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Flèche : pentagone 10">
            <a:extLst>
              <a:ext uri="{FF2B5EF4-FFF2-40B4-BE49-F238E27FC236}">
                <a16:creationId xmlns:a16="http://schemas.microsoft.com/office/drawing/2014/main" id="{80992320-E605-3BEF-6575-566D8BD101FA}"/>
              </a:ext>
            </a:extLst>
          </p:cNvPr>
          <p:cNvSpPr/>
          <p:nvPr/>
        </p:nvSpPr>
        <p:spPr>
          <a:xfrm>
            <a:off x="6369392" y="2873240"/>
            <a:ext cx="1352207" cy="443781"/>
          </a:xfrm>
          <a:prstGeom prst="homePlat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Signaux électriques</a:t>
            </a:r>
          </a:p>
        </p:txBody>
      </p:sp>
      <p:sp>
        <p:nvSpPr>
          <p:cNvPr id="37" name="Nuage 36">
            <a:extLst>
              <a:ext uri="{FF2B5EF4-FFF2-40B4-BE49-F238E27FC236}">
                <a16:creationId xmlns:a16="http://schemas.microsoft.com/office/drawing/2014/main" id="{3FA6669D-9B21-E9D5-129C-164F8333F66D}"/>
              </a:ext>
            </a:extLst>
          </p:cNvPr>
          <p:cNvSpPr/>
          <p:nvPr/>
        </p:nvSpPr>
        <p:spPr>
          <a:xfrm>
            <a:off x="4433130" y="6158799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Electrons</a:t>
            </a:r>
          </a:p>
        </p:txBody>
      </p:sp>
      <p:sp>
        <p:nvSpPr>
          <p:cNvPr id="39" name="Rectangle : coins arrondis 20">
            <a:extLst>
              <a:ext uri="{FF2B5EF4-FFF2-40B4-BE49-F238E27FC236}">
                <a16:creationId xmlns:a16="http://schemas.microsoft.com/office/drawing/2014/main" id="{F3D042CA-7B37-0DF9-253A-82CE3394B47D}"/>
              </a:ext>
            </a:extLst>
          </p:cNvPr>
          <p:cNvSpPr/>
          <p:nvPr/>
        </p:nvSpPr>
        <p:spPr>
          <a:xfrm>
            <a:off x="4308509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1C9A7D-C202-9AAD-29AF-663F38190A46}"/>
              </a:ext>
            </a:extLst>
          </p:cNvPr>
          <p:cNvSpPr/>
          <p:nvPr/>
        </p:nvSpPr>
        <p:spPr>
          <a:xfrm>
            <a:off x="5286605" y="5076319"/>
            <a:ext cx="1848092" cy="3423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E5A5C10-145D-7981-F5B5-7209F1CF5D7A}"/>
              </a:ext>
            </a:extLst>
          </p:cNvPr>
          <p:cNvSpPr/>
          <p:nvPr/>
        </p:nvSpPr>
        <p:spPr>
          <a:xfrm>
            <a:off x="5445347" y="5520512"/>
            <a:ext cx="1848092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Filtrage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B58575C-1E1A-0298-4A8F-1066DA0069E0}"/>
              </a:ext>
            </a:extLst>
          </p:cNvPr>
          <p:cNvSpPr/>
          <p:nvPr/>
        </p:nvSpPr>
        <p:spPr>
          <a:xfrm>
            <a:off x="5683081" y="5941174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9392F98-B77B-427C-E736-6CD67916EB2C}"/>
              </a:ext>
            </a:extLst>
          </p:cNvPr>
          <p:cNvSpPr/>
          <p:nvPr/>
        </p:nvSpPr>
        <p:spPr>
          <a:xfrm>
            <a:off x="7826048" y="5954689"/>
            <a:ext cx="1848092" cy="3250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Affichage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E31F2ED-B67C-E5AD-F874-AAD8B04DDD47}"/>
              </a:ext>
            </a:extLst>
          </p:cNvPr>
          <p:cNvCxnSpPr/>
          <p:nvPr/>
        </p:nvCxnSpPr>
        <p:spPr>
          <a:xfrm>
            <a:off x="4260920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C037D-C015-120C-613A-6C5C83CA3DFF}"/>
              </a:ext>
            </a:extLst>
          </p:cNvPr>
          <p:cNvSpPr/>
          <p:nvPr/>
        </p:nvSpPr>
        <p:spPr>
          <a:xfrm>
            <a:off x="3862337" y="5066546"/>
            <a:ext cx="1085850" cy="343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Capteurs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D891A8E5-870C-7A20-7129-3356B9E22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9335" y="2769993"/>
            <a:ext cx="993117" cy="1094057"/>
          </a:xfrm>
          <a:prstGeom prst="rect">
            <a:avLst/>
          </a:prstGeom>
        </p:spPr>
      </p:pic>
      <p:sp>
        <p:nvSpPr>
          <p:cNvPr id="48" name="Flèche : droite 27">
            <a:extLst>
              <a:ext uri="{FF2B5EF4-FFF2-40B4-BE49-F238E27FC236}">
                <a16:creationId xmlns:a16="http://schemas.microsoft.com/office/drawing/2014/main" id="{2C715B53-58EB-388A-DAC5-56415A4E08B7}"/>
              </a:ext>
            </a:extLst>
          </p:cNvPr>
          <p:cNvSpPr/>
          <p:nvPr/>
        </p:nvSpPr>
        <p:spPr>
          <a:xfrm>
            <a:off x="4971378" y="505173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60BAE7-1C03-B10B-8CB3-6BF5F58F3FC1}"/>
              </a:ext>
            </a:extLst>
          </p:cNvPr>
          <p:cNvSpPr/>
          <p:nvPr/>
        </p:nvSpPr>
        <p:spPr>
          <a:xfrm>
            <a:off x="4501536" y="4353616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Pilotage</a:t>
            </a:r>
          </a:p>
        </p:txBody>
      </p:sp>
      <p:sp>
        <p:nvSpPr>
          <p:cNvPr id="50" name="Flèche : droite 31">
            <a:extLst>
              <a:ext uri="{FF2B5EF4-FFF2-40B4-BE49-F238E27FC236}">
                <a16:creationId xmlns:a16="http://schemas.microsoft.com/office/drawing/2014/main" id="{FE3ADE5F-9743-A3B8-D0F4-39CA9D74EEC9}"/>
              </a:ext>
            </a:extLst>
          </p:cNvPr>
          <p:cNvSpPr/>
          <p:nvPr/>
        </p:nvSpPr>
        <p:spPr>
          <a:xfrm rot="10800000">
            <a:off x="4431818" y="435361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Flèche : droite 39">
            <a:extLst>
              <a:ext uri="{FF2B5EF4-FFF2-40B4-BE49-F238E27FC236}">
                <a16:creationId xmlns:a16="http://schemas.microsoft.com/office/drawing/2014/main" id="{AE8F2870-BDED-4E69-4C9D-A4B9E87FFA4E}"/>
              </a:ext>
            </a:extLst>
          </p:cNvPr>
          <p:cNvSpPr/>
          <p:nvPr/>
        </p:nvSpPr>
        <p:spPr>
          <a:xfrm>
            <a:off x="7153320" y="5082919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èche : droite 40">
            <a:extLst>
              <a:ext uri="{FF2B5EF4-FFF2-40B4-BE49-F238E27FC236}">
                <a16:creationId xmlns:a16="http://schemas.microsoft.com/office/drawing/2014/main" id="{B5D994A0-7C87-61B6-CE43-56C23502B179}"/>
              </a:ext>
            </a:extLst>
          </p:cNvPr>
          <p:cNvSpPr/>
          <p:nvPr/>
        </p:nvSpPr>
        <p:spPr>
          <a:xfrm>
            <a:off x="7315339" y="55252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Flèche : droite 41">
            <a:extLst>
              <a:ext uri="{FF2B5EF4-FFF2-40B4-BE49-F238E27FC236}">
                <a16:creationId xmlns:a16="http://schemas.microsoft.com/office/drawing/2014/main" id="{E0CCCE8B-2941-F867-B86C-06964DF3B006}"/>
              </a:ext>
            </a:extLst>
          </p:cNvPr>
          <p:cNvSpPr/>
          <p:nvPr/>
        </p:nvSpPr>
        <p:spPr>
          <a:xfrm>
            <a:off x="7551172" y="593687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Flèche : droite 43">
            <a:extLst>
              <a:ext uri="{FF2B5EF4-FFF2-40B4-BE49-F238E27FC236}">
                <a16:creationId xmlns:a16="http://schemas.microsoft.com/office/drawing/2014/main" id="{0A517405-9E57-2C2B-8C59-72C5517AFF40}"/>
              </a:ext>
            </a:extLst>
          </p:cNvPr>
          <p:cNvSpPr/>
          <p:nvPr/>
        </p:nvSpPr>
        <p:spPr>
          <a:xfrm rot="10800000">
            <a:off x="5609202" y="5944195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63C7B68-E64E-8F1E-C1DE-EC1F20BB2B56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21928163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Flèche : pentagone 10">
            <a:extLst>
              <a:ext uri="{FF2B5EF4-FFF2-40B4-BE49-F238E27FC236}">
                <a16:creationId xmlns:a16="http://schemas.microsoft.com/office/drawing/2014/main" id="{80992320-E605-3BEF-6575-566D8BD101FA}"/>
              </a:ext>
            </a:extLst>
          </p:cNvPr>
          <p:cNvSpPr/>
          <p:nvPr/>
        </p:nvSpPr>
        <p:spPr>
          <a:xfrm>
            <a:off x="6369392" y="2873240"/>
            <a:ext cx="1352207" cy="443781"/>
          </a:xfrm>
          <a:prstGeom prst="homePlat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Signaux électriques</a:t>
            </a:r>
          </a:p>
        </p:txBody>
      </p:sp>
      <p:sp>
        <p:nvSpPr>
          <p:cNvPr id="37" name="Nuage 36">
            <a:extLst>
              <a:ext uri="{FF2B5EF4-FFF2-40B4-BE49-F238E27FC236}">
                <a16:creationId xmlns:a16="http://schemas.microsoft.com/office/drawing/2014/main" id="{3FA6669D-9B21-E9D5-129C-164F8333F66D}"/>
              </a:ext>
            </a:extLst>
          </p:cNvPr>
          <p:cNvSpPr/>
          <p:nvPr/>
        </p:nvSpPr>
        <p:spPr>
          <a:xfrm>
            <a:off x="4433130" y="6158799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Electrons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01A9DB82-BBFA-4891-7D9A-30C295AB1AEF}"/>
              </a:ext>
            </a:extLst>
          </p:cNvPr>
          <p:cNvSpPr txBox="1"/>
          <p:nvPr/>
        </p:nvSpPr>
        <p:spPr>
          <a:xfrm>
            <a:off x="6102693" y="6430696"/>
            <a:ext cx="1485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mesurables</a:t>
            </a:r>
          </a:p>
        </p:txBody>
      </p:sp>
      <p:sp>
        <p:nvSpPr>
          <p:cNvPr id="39" name="Rectangle : coins arrondis 20">
            <a:extLst>
              <a:ext uri="{FF2B5EF4-FFF2-40B4-BE49-F238E27FC236}">
                <a16:creationId xmlns:a16="http://schemas.microsoft.com/office/drawing/2014/main" id="{F3D042CA-7B37-0DF9-253A-82CE3394B47D}"/>
              </a:ext>
            </a:extLst>
          </p:cNvPr>
          <p:cNvSpPr/>
          <p:nvPr/>
        </p:nvSpPr>
        <p:spPr>
          <a:xfrm>
            <a:off x="4308509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1C9A7D-C202-9AAD-29AF-663F38190A46}"/>
              </a:ext>
            </a:extLst>
          </p:cNvPr>
          <p:cNvSpPr/>
          <p:nvPr/>
        </p:nvSpPr>
        <p:spPr>
          <a:xfrm>
            <a:off x="5286605" y="5076319"/>
            <a:ext cx="1848092" cy="3423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E5A5C10-145D-7981-F5B5-7209F1CF5D7A}"/>
              </a:ext>
            </a:extLst>
          </p:cNvPr>
          <p:cNvSpPr/>
          <p:nvPr/>
        </p:nvSpPr>
        <p:spPr>
          <a:xfrm>
            <a:off x="5445347" y="5520512"/>
            <a:ext cx="1848092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Filtrage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B58575C-1E1A-0298-4A8F-1066DA0069E0}"/>
              </a:ext>
            </a:extLst>
          </p:cNvPr>
          <p:cNvSpPr/>
          <p:nvPr/>
        </p:nvSpPr>
        <p:spPr>
          <a:xfrm>
            <a:off x="5683081" y="5941174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9392F98-B77B-427C-E736-6CD67916EB2C}"/>
              </a:ext>
            </a:extLst>
          </p:cNvPr>
          <p:cNvSpPr/>
          <p:nvPr/>
        </p:nvSpPr>
        <p:spPr>
          <a:xfrm>
            <a:off x="7826048" y="5954689"/>
            <a:ext cx="1848092" cy="3250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Affichage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E31F2ED-B67C-E5AD-F874-AAD8B04DDD47}"/>
              </a:ext>
            </a:extLst>
          </p:cNvPr>
          <p:cNvCxnSpPr/>
          <p:nvPr/>
        </p:nvCxnSpPr>
        <p:spPr>
          <a:xfrm>
            <a:off x="4260920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C037D-C015-120C-613A-6C5C83CA3DFF}"/>
              </a:ext>
            </a:extLst>
          </p:cNvPr>
          <p:cNvSpPr/>
          <p:nvPr/>
        </p:nvSpPr>
        <p:spPr>
          <a:xfrm>
            <a:off x="3862337" y="5066546"/>
            <a:ext cx="1085850" cy="343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Capteurs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D891A8E5-870C-7A20-7129-3356B9E22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9335" y="2769993"/>
            <a:ext cx="993117" cy="1094057"/>
          </a:xfrm>
          <a:prstGeom prst="rect">
            <a:avLst/>
          </a:prstGeom>
        </p:spPr>
      </p:pic>
      <p:sp>
        <p:nvSpPr>
          <p:cNvPr id="48" name="Flèche : droite 27">
            <a:extLst>
              <a:ext uri="{FF2B5EF4-FFF2-40B4-BE49-F238E27FC236}">
                <a16:creationId xmlns:a16="http://schemas.microsoft.com/office/drawing/2014/main" id="{2C715B53-58EB-388A-DAC5-56415A4E08B7}"/>
              </a:ext>
            </a:extLst>
          </p:cNvPr>
          <p:cNvSpPr/>
          <p:nvPr/>
        </p:nvSpPr>
        <p:spPr>
          <a:xfrm>
            <a:off x="4971378" y="505173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60BAE7-1C03-B10B-8CB3-6BF5F58F3FC1}"/>
              </a:ext>
            </a:extLst>
          </p:cNvPr>
          <p:cNvSpPr/>
          <p:nvPr/>
        </p:nvSpPr>
        <p:spPr>
          <a:xfrm>
            <a:off x="4501536" y="4353616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Pilotage</a:t>
            </a:r>
          </a:p>
        </p:txBody>
      </p:sp>
      <p:sp>
        <p:nvSpPr>
          <p:cNvPr id="50" name="Flèche : droite 31">
            <a:extLst>
              <a:ext uri="{FF2B5EF4-FFF2-40B4-BE49-F238E27FC236}">
                <a16:creationId xmlns:a16="http://schemas.microsoft.com/office/drawing/2014/main" id="{FE3ADE5F-9743-A3B8-D0F4-39CA9D74EEC9}"/>
              </a:ext>
            </a:extLst>
          </p:cNvPr>
          <p:cNvSpPr/>
          <p:nvPr/>
        </p:nvSpPr>
        <p:spPr>
          <a:xfrm rot="10800000">
            <a:off x="4431818" y="435361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Flèche : droite 39">
            <a:extLst>
              <a:ext uri="{FF2B5EF4-FFF2-40B4-BE49-F238E27FC236}">
                <a16:creationId xmlns:a16="http://schemas.microsoft.com/office/drawing/2014/main" id="{AE8F2870-BDED-4E69-4C9D-A4B9E87FFA4E}"/>
              </a:ext>
            </a:extLst>
          </p:cNvPr>
          <p:cNvSpPr/>
          <p:nvPr/>
        </p:nvSpPr>
        <p:spPr>
          <a:xfrm>
            <a:off x="7153320" y="5082919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èche : droite 40">
            <a:extLst>
              <a:ext uri="{FF2B5EF4-FFF2-40B4-BE49-F238E27FC236}">
                <a16:creationId xmlns:a16="http://schemas.microsoft.com/office/drawing/2014/main" id="{B5D994A0-7C87-61B6-CE43-56C23502B179}"/>
              </a:ext>
            </a:extLst>
          </p:cNvPr>
          <p:cNvSpPr/>
          <p:nvPr/>
        </p:nvSpPr>
        <p:spPr>
          <a:xfrm>
            <a:off x="7315339" y="55252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Flèche : droite 41">
            <a:extLst>
              <a:ext uri="{FF2B5EF4-FFF2-40B4-BE49-F238E27FC236}">
                <a16:creationId xmlns:a16="http://schemas.microsoft.com/office/drawing/2014/main" id="{E0CCCE8B-2941-F867-B86C-06964DF3B006}"/>
              </a:ext>
            </a:extLst>
          </p:cNvPr>
          <p:cNvSpPr/>
          <p:nvPr/>
        </p:nvSpPr>
        <p:spPr>
          <a:xfrm>
            <a:off x="7551172" y="593687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Flèche : droite 43">
            <a:extLst>
              <a:ext uri="{FF2B5EF4-FFF2-40B4-BE49-F238E27FC236}">
                <a16:creationId xmlns:a16="http://schemas.microsoft.com/office/drawing/2014/main" id="{0A517405-9E57-2C2B-8C59-72C5517AFF40}"/>
              </a:ext>
            </a:extLst>
          </p:cNvPr>
          <p:cNvSpPr/>
          <p:nvPr/>
        </p:nvSpPr>
        <p:spPr>
          <a:xfrm rot="10800000">
            <a:off x="5609202" y="5944195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FBD9E75-403D-8D4E-7123-08A1BDB1185F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2327429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FBD9E75-403D-8D4E-7123-08A1BDB1185F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C920024-F187-D870-32E2-692738315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966" y="2277876"/>
            <a:ext cx="5604387" cy="420329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DA0E56F-05B0-0067-6BA7-ECA968D1E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754" y="4418844"/>
            <a:ext cx="2875280" cy="179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5715A6E-FB10-5378-484C-C8C64DCEA74A}"/>
              </a:ext>
            </a:extLst>
          </p:cNvPr>
          <p:cNvSpPr/>
          <p:nvPr/>
        </p:nvSpPr>
        <p:spPr>
          <a:xfrm>
            <a:off x="5251770" y="4539410"/>
            <a:ext cx="2580454" cy="1865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30" name="Picture 6" descr="LatticeGasTeam2019">
            <a:extLst>
              <a:ext uri="{FF2B5EF4-FFF2-40B4-BE49-F238E27FC236}">
                <a16:creationId xmlns:a16="http://schemas.microsoft.com/office/drawing/2014/main" id="{E285B850-9868-BF51-1136-C564ECC27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236" y="4592453"/>
            <a:ext cx="2216324" cy="17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D68167D-744D-10F9-61D8-E2F5CF856E94}"/>
              </a:ext>
            </a:extLst>
          </p:cNvPr>
          <p:cNvSpPr txBox="1"/>
          <p:nvPr/>
        </p:nvSpPr>
        <p:spPr>
          <a:xfrm>
            <a:off x="5699760" y="6525034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https://www.lcf.institutoptique.fr/groupes-de-recherche/gaz-quantiques/experiences/lattice-gases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E5ADCD6-EF5E-C0C4-2733-64A63070E2A1}"/>
              </a:ext>
            </a:extLst>
          </p:cNvPr>
          <p:cNvSpPr txBox="1"/>
          <p:nvPr/>
        </p:nvSpPr>
        <p:spPr>
          <a:xfrm>
            <a:off x="6725920" y="2219456"/>
            <a:ext cx="44805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LCF / Gaz Quantiques</a:t>
            </a:r>
          </a:p>
          <a:p>
            <a:r>
              <a:rPr lang="fr-FR" sz="2400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Hélium sur réseaux</a:t>
            </a:r>
          </a:p>
          <a:p>
            <a:r>
              <a:rPr lang="fr-FR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	</a:t>
            </a:r>
            <a:r>
              <a:rPr lang="fr-FR" i="1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Coordination : David CLEMENT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E0DBF57-8AC0-3F4E-56F1-3B99DF82E5BC}"/>
              </a:ext>
            </a:extLst>
          </p:cNvPr>
          <p:cNvSpPr txBox="1"/>
          <p:nvPr/>
        </p:nvSpPr>
        <p:spPr>
          <a:xfrm>
            <a:off x="7091301" y="3606920"/>
            <a:ext cx="4378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Interactions atome-atome</a:t>
            </a:r>
          </a:p>
        </p:txBody>
      </p:sp>
    </p:spTree>
    <p:extLst>
      <p:ext uri="{BB962C8B-B14F-4D97-AF65-F5344CB8AC3E}">
        <p14:creationId xmlns:p14="http://schemas.microsoft.com/office/powerpoint/2010/main" val="2402342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556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2229556" y="3309795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chercheur.se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351" y="5396089"/>
            <a:ext cx="2336799" cy="1326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44" y="2249721"/>
            <a:ext cx="2512281" cy="150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278" y="2112763"/>
            <a:ext cx="1965229" cy="1390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2229556" y="3757089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manageur.se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45" y="5379098"/>
            <a:ext cx="2072479" cy="1360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3687" y="3715514"/>
            <a:ext cx="1351360" cy="1528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553" y="3899583"/>
            <a:ext cx="2042342" cy="1344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Dans 3 ans, vous serez…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81D73E8-461C-CDA3-4283-61728DB52593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2896348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3D7D3512-319E-5A97-5707-D0C8C8813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66" y="2277876"/>
            <a:ext cx="5604387" cy="4203290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FBD9E75-403D-8D4E-7123-08A1BDB1185F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6F6C384-041F-02A3-E699-C77CDBEAD45B}"/>
              </a:ext>
            </a:extLst>
          </p:cNvPr>
          <p:cNvSpPr txBox="1"/>
          <p:nvPr/>
        </p:nvSpPr>
        <p:spPr>
          <a:xfrm>
            <a:off x="6725920" y="2219456"/>
            <a:ext cx="44805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LCF / Gaz Quantiques</a:t>
            </a:r>
          </a:p>
          <a:p>
            <a:r>
              <a:rPr lang="fr-FR" sz="2400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Hélium sur réseaux</a:t>
            </a:r>
          </a:p>
          <a:p>
            <a:r>
              <a:rPr lang="fr-FR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	</a:t>
            </a:r>
            <a:r>
              <a:rPr lang="fr-FR" i="1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Coordination : David CLEMENT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DA0E56F-05B0-0067-6BA7-ECA968D1E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754" y="4418844"/>
            <a:ext cx="2875280" cy="179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5715A6E-FB10-5378-484C-C8C64DCEA74A}"/>
              </a:ext>
            </a:extLst>
          </p:cNvPr>
          <p:cNvSpPr/>
          <p:nvPr/>
        </p:nvSpPr>
        <p:spPr>
          <a:xfrm>
            <a:off x="5251770" y="4539410"/>
            <a:ext cx="2580454" cy="1865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30" name="Picture 6" descr="LatticeGasTeam2019">
            <a:extLst>
              <a:ext uri="{FF2B5EF4-FFF2-40B4-BE49-F238E27FC236}">
                <a16:creationId xmlns:a16="http://schemas.microsoft.com/office/drawing/2014/main" id="{E285B850-9868-BF51-1136-C564ECC27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236" y="4592453"/>
            <a:ext cx="2216324" cy="17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B7D4366-677F-F7BB-71DE-0ADCFC0FFAA0}"/>
              </a:ext>
            </a:extLst>
          </p:cNvPr>
          <p:cNvSpPr txBox="1"/>
          <p:nvPr/>
        </p:nvSpPr>
        <p:spPr>
          <a:xfrm>
            <a:off x="7091301" y="3606920"/>
            <a:ext cx="4378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Interactions atome-atome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D68167D-744D-10F9-61D8-E2F5CF856E94}"/>
              </a:ext>
            </a:extLst>
          </p:cNvPr>
          <p:cNvSpPr txBox="1"/>
          <p:nvPr/>
        </p:nvSpPr>
        <p:spPr>
          <a:xfrm>
            <a:off x="5699760" y="6525034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https://www.lcf.institutoptique.fr/groupes-de-recherche/gaz-quantiques/experiences/lattice-gases</a:t>
            </a:r>
          </a:p>
        </p:txBody>
      </p:sp>
    </p:spTree>
    <p:extLst>
      <p:ext uri="{BB962C8B-B14F-4D97-AF65-F5344CB8AC3E}">
        <p14:creationId xmlns:p14="http://schemas.microsoft.com/office/powerpoint/2010/main" val="3781770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BA884ACE-C4B5-6E7C-C3DB-4D9A0334777C}"/>
              </a:ext>
            </a:extLst>
          </p:cNvPr>
          <p:cNvCxnSpPr/>
          <p:nvPr/>
        </p:nvCxnSpPr>
        <p:spPr>
          <a:xfrm>
            <a:off x="8017468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Flèche : pentagone 10">
            <a:extLst>
              <a:ext uri="{FF2B5EF4-FFF2-40B4-BE49-F238E27FC236}">
                <a16:creationId xmlns:a16="http://schemas.microsoft.com/office/drawing/2014/main" id="{80992320-E605-3BEF-6575-566D8BD101FA}"/>
              </a:ext>
            </a:extLst>
          </p:cNvPr>
          <p:cNvSpPr/>
          <p:nvPr/>
        </p:nvSpPr>
        <p:spPr>
          <a:xfrm>
            <a:off x="6369392" y="2873240"/>
            <a:ext cx="1352207" cy="443781"/>
          </a:xfrm>
          <a:prstGeom prst="homePlat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Signaux électriques</a:t>
            </a:r>
          </a:p>
        </p:txBody>
      </p:sp>
      <p:sp>
        <p:nvSpPr>
          <p:cNvPr id="37" name="Nuage 36">
            <a:extLst>
              <a:ext uri="{FF2B5EF4-FFF2-40B4-BE49-F238E27FC236}">
                <a16:creationId xmlns:a16="http://schemas.microsoft.com/office/drawing/2014/main" id="{3FA6669D-9B21-E9D5-129C-164F8333F66D}"/>
              </a:ext>
            </a:extLst>
          </p:cNvPr>
          <p:cNvSpPr/>
          <p:nvPr/>
        </p:nvSpPr>
        <p:spPr>
          <a:xfrm>
            <a:off x="4433130" y="6158799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Electrons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01A9DB82-BBFA-4891-7D9A-30C295AB1AEF}"/>
              </a:ext>
            </a:extLst>
          </p:cNvPr>
          <p:cNvSpPr txBox="1"/>
          <p:nvPr/>
        </p:nvSpPr>
        <p:spPr>
          <a:xfrm>
            <a:off x="6102693" y="6430696"/>
            <a:ext cx="1485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mesurables</a:t>
            </a:r>
          </a:p>
        </p:txBody>
      </p:sp>
      <p:sp>
        <p:nvSpPr>
          <p:cNvPr id="39" name="Rectangle : coins arrondis 20">
            <a:extLst>
              <a:ext uri="{FF2B5EF4-FFF2-40B4-BE49-F238E27FC236}">
                <a16:creationId xmlns:a16="http://schemas.microsoft.com/office/drawing/2014/main" id="{F3D042CA-7B37-0DF9-253A-82CE3394B47D}"/>
              </a:ext>
            </a:extLst>
          </p:cNvPr>
          <p:cNvSpPr/>
          <p:nvPr/>
        </p:nvSpPr>
        <p:spPr>
          <a:xfrm>
            <a:off x="4308509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1C9A7D-C202-9AAD-29AF-663F38190A46}"/>
              </a:ext>
            </a:extLst>
          </p:cNvPr>
          <p:cNvSpPr/>
          <p:nvPr/>
        </p:nvSpPr>
        <p:spPr>
          <a:xfrm>
            <a:off x="5286605" y="5076319"/>
            <a:ext cx="1848092" cy="3423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E5A5C10-145D-7981-F5B5-7209F1CF5D7A}"/>
              </a:ext>
            </a:extLst>
          </p:cNvPr>
          <p:cNvSpPr/>
          <p:nvPr/>
        </p:nvSpPr>
        <p:spPr>
          <a:xfrm>
            <a:off x="5445347" y="5520512"/>
            <a:ext cx="1848092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Filtrage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B58575C-1E1A-0298-4A8F-1066DA0069E0}"/>
              </a:ext>
            </a:extLst>
          </p:cNvPr>
          <p:cNvSpPr/>
          <p:nvPr/>
        </p:nvSpPr>
        <p:spPr>
          <a:xfrm>
            <a:off x="5683081" y="5941174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9392F98-B77B-427C-E736-6CD67916EB2C}"/>
              </a:ext>
            </a:extLst>
          </p:cNvPr>
          <p:cNvSpPr/>
          <p:nvPr/>
        </p:nvSpPr>
        <p:spPr>
          <a:xfrm>
            <a:off x="7826048" y="5954689"/>
            <a:ext cx="1848092" cy="3250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Affichage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E31F2ED-B67C-E5AD-F874-AAD8B04DDD47}"/>
              </a:ext>
            </a:extLst>
          </p:cNvPr>
          <p:cNvCxnSpPr/>
          <p:nvPr/>
        </p:nvCxnSpPr>
        <p:spPr>
          <a:xfrm>
            <a:off x="4260920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rganigramme : Multidocument 44">
            <a:extLst>
              <a:ext uri="{FF2B5EF4-FFF2-40B4-BE49-F238E27FC236}">
                <a16:creationId xmlns:a16="http://schemas.microsoft.com/office/drawing/2014/main" id="{C165317C-0B15-C75E-8EEA-59EE36B50CA2}"/>
              </a:ext>
            </a:extLst>
          </p:cNvPr>
          <p:cNvSpPr/>
          <p:nvPr/>
        </p:nvSpPr>
        <p:spPr>
          <a:xfrm>
            <a:off x="10245658" y="2797044"/>
            <a:ext cx="1085850" cy="454713"/>
          </a:xfrm>
          <a:prstGeom prst="flowChartMultidocumen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Données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C037D-C015-120C-613A-6C5C83CA3DFF}"/>
              </a:ext>
            </a:extLst>
          </p:cNvPr>
          <p:cNvSpPr/>
          <p:nvPr/>
        </p:nvSpPr>
        <p:spPr>
          <a:xfrm>
            <a:off x="3862337" y="5066546"/>
            <a:ext cx="1085850" cy="343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Capteurs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D891A8E5-870C-7A20-7129-3356B9E22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9335" y="2769993"/>
            <a:ext cx="993117" cy="1094057"/>
          </a:xfrm>
          <a:prstGeom prst="rect">
            <a:avLst/>
          </a:prstGeom>
        </p:spPr>
      </p:pic>
      <p:sp>
        <p:nvSpPr>
          <p:cNvPr id="48" name="Flèche : droite 27">
            <a:extLst>
              <a:ext uri="{FF2B5EF4-FFF2-40B4-BE49-F238E27FC236}">
                <a16:creationId xmlns:a16="http://schemas.microsoft.com/office/drawing/2014/main" id="{2C715B53-58EB-388A-DAC5-56415A4E08B7}"/>
              </a:ext>
            </a:extLst>
          </p:cNvPr>
          <p:cNvSpPr/>
          <p:nvPr/>
        </p:nvSpPr>
        <p:spPr>
          <a:xfrm>
            <a:off x="4971378" y="505173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60BAE7-1C03-B10B-8CB3-6BF5F58F3FC1}"/>
              </a:ext>
            </a:extLst>
          </p:cNvPr>
          <p:cNvSpPr/>
          <p:nvPr/>
        </p:nvSpPr>
        <p:spPr>
          <a:xfrm>
            <a:off x="4501536" y="4353616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Pilotage</a:t>
            </a:r>
          </a:p>
        </p:txBody>
      </p:sp>
      <p:sp>
        <p:nvSpPr>
          <p:cNvPr id="50" name="Flèche : droite 31">
            <a:extLst>
              <a:ext uri="{FF2B5EF4-FFF2-40B4-BE49-F238E27FC236}">
                <a16:creationId xmlns:a16="http://schemas.microsoft.com/office/drawing/2014/main" id="{FE3ADE5F-9743-A3B8-D0F4-39CA9D74EEC9}"/>
              </a:ext>
            </a:extLst>
          </p:cNvPr>
          <p:cNvSpPr/>
          <p:nvPr/>
        </p:nvSpPr>
        <p:spPr>
          <a:xfrm rot="10800000">
            <a:off x="4431818" y="435361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8C7BED6-9CA1-0460-BE10-88C7128AD35E}"/>
              </a:ext>
            </a:extLst>
          </p:cNvPr>
          <p:cNvSpPr/>
          <p:nvPr/>
        </p:nvSpPr>
        <p:spPr>
          <a:xfrm>
            <a:off x="9589843" y="5494769"/>
            <a:ext cx="1848092" cy="34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Stockage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D5AD4F6-31B4-1A77-92AA-C1D6BCCC0109}"/>
              </a:ext>
            </a:extLst>
          </p:cNvPr>
          <p:cNvSpPr/>
          <p:nvPr/>
        </p:nvSpPr>
        <p:spPr>
          <a:xfrm>
            <a:off x="9420417" y="5076318"/>
            <a:ext cx="1848092" cy="34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F590DFD0-9468-5E25-5634-7A494D9E9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094" y="2757783"/>
            <a:ext cx="1228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535F01BA-94DA-1D15-C931-11000EC6FAAE}"/>
              </a:ext>
            </a:extLst>
          </p:cNvPr>
          <p:cNvSpPr/>
          <p:nvPr/>
        </p:nvSpPr>
        <p:spPr>
          <a:xfrm>
            <a:off x="9256083" y="4653002"/>
            <a:ext cx="1848092" cy="34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F04271D-1BA0-2FB4-9A31-54AEF237AB3D}"/>
              </a:ext>
            </a:extLst>
          </p:cNvPr>
          <p:cNvSpPr/>
          <p:nvPr/>
        </p:nvSpPr>
        <p:spPr>
          <a:xfrm>
            <a:off x="7883591" y="5076317"/>
            <a:ext cx="1085850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Conversion</a:t>
            </a:r>
          </a:p>
        </p:txBody>
      </p:sp>
      <p:sp>
        <p:nvSpPr>
          <p:cNvPr id="57" name="Flèche : droite 39">
            <a:extLst>
              <a:ext uri="{FF2B5EF4-FFF2-40B4-BE49-F238E27FC236}">
                <a16:creationId xmlns:a16="http://schemas.microsoft.com/office/drawing/2014/main" id="{AE8F2870-BDED-4E69-4C9D-A4B9E87FFA4E}"/>
              </a:ext>
            </a:extLst>
          </p:cNvPr>
          <p:cNvSpPr/>
          <p:nvPr/>
        </p:nvSpPr>
        <p:spPr>
          <a:xfrm>
            <a:off x="7153320" y="5082919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èche : droite 40">
            <a:extLst>
              <a:ext uri="{FF2B5EF4-FFF2-40B4-BE49-F238E27FC236}">
                <a16:creationId xmlns:a16="http://schemas.microsoft.com/office/drawing/2014/main" id="{B5D994A0-7C87-61B6-CE43-56C23502B179}"/>
              </a:ext>
            </a:extLst>
          </p:cNvPr>
          <p:cNvSpPr/>
          <p:nvPr/>
        </p:nvSpPr>
        <p:spPr>
          <a:xfrm>
            <a:off x="7315339" y="55252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Flèche : droite 41">
            <a:extLst>
              <a:ext uri="{FF2B5EF4-FFF2-40B4-BE49-F238E27FC236}">
                <a16:creationId xmlns:a16="http://schemas.microsoft.com/office/drawing/2014/main" id="{E0CCCE8B-2941-F867-B86C-06964DF3B006}"/>
              </a:ext>
            </a:extLst>
          </p:cNvPr>
          <p:cNvSpPr/>
          <p:nvPr/>
        </p:nvSpPr>
        <p:spPr>
          <a:xfrm>
            <a:off x="7551172" y="593687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Flèche : droite 43">
            <a:extLst>
              <a:ext uri="{FF2B5EF4-FFF2-40B4-BE49-F238E27FC236}">
                <a16:creationId xmlns:a16="http://schemas.microsoft.com/office/drawing/2014/main" id="{0A517405-9E57-2C2B-8C59-72C5517AFF40}"/>
              </a:ext>
            </a:extLst>
          </p:cNvPr>
          <p:cNvSpPr/>
          <p:nvPr/>
        </p:nvSpPr>
        <p:spPr>
          <a:xfrm rot="10800000">
            <a:off x="5609202" y="5944195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Flèche : droite 44">
            <a:extLst>
              <a:ext uri="{FF2B5EF4-FFF2-40B4-BE49-F238E27FC236}">
                <a16:creationId xmlns:a16="http://schemas.microsoft.com/office/drawing/2014/main" id="{61F1A0B5-5FBD-65B3-291A-62FE10335916}"/>
              </a:ext>
            </a:extLst>
          </p:cNvPr>
          <p:cNvSpPr/>
          <p:nvPr/>
        </p:nvSpPr>
        <p:spPr>
          <a:xfrm>
            <a:off x="89864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7F56163-4EAE-F633-4EBD-0044ED207DCF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34508729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BA884ACE-C4B5-6E7C-C3DB-4D9A0334777C}"/>
              </a:ext>
            </a:extLst>
          </p:cNvPr>
          <p:cNvCxnSpPr/>
          <p:nvPr/>
        </p:nvCxnSpPr>
        <p:spPr>
          <a:xfrm>
            <a:off x="8017468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Flèche : pentagone 10">
            <a:extLst>
              <a:ext uri="{FF2B5EF4-FFF2-40B4-BE49-F238E27FC236}">
                <a16:creationId xmlns:a16="http://schemas.microsoft.com/office/drawing/2014/main" id="{80992320-E605-3BEF-6575-566D8BD101FA}"/>
              </a:ext>
            </a:extLst>
          </p:cNvPr>
          <p:cNvSpPr/>
          <p:nvPr/>
        </p:nvSpPr>
        <p:spPr>
          <a:xfrm>
            <a:off x="6369392" y="2873240"/>
            <a:ext cx="1352207" cy="443781"/>
          </a:xfrm>
          <a:prstGeom prst="homePlat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Signaux électriques</a:t>
            </a:r>
          </a:p>
        </p:txBody>
      </p:sp>
      <p:sp>
        <p:nvSpPr>
          <p:cNvPr id="37" name="Nuage 36">
            <a:extLst>
              <a:ext uri="{FF2B5EF4-FFF2-40B4-BE49-F238E27FC236}">
                <a16:creationId xmlns:a16="http://schemas.microsoft.com/office/drawing/2014/main" id="{3FA6669D-9B21-E9D5-129C-164F8333F66D}"/>
              </a:ext>
            </a:extLst>
          </p:cNvPr>
          <p:cNvSpPr/>
          <p:nvPr/>
        </p:nvSpPr>
        <p:spPr>
          <a:xfrm>
            <a:off x="4433130" y="6158799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Electrons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01A9DB82-BBFA-4891-7D9A-30C295AB1AEF}"/>
              </a:ext>
            </a:extLst>
          </p:cNvPr>
          <p:cNvSpPr txBox="1"/>
          <p:nvPr/>
        </p:nvSpPr>
        <p:spPr>
          <a:xfrm>
            <a:off x="6102693" y="6430696"/>
            <a:ext cx="1485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mesurables</a:t>
            </a:r>
          </a:p>
        </p:txBody>
      </p:sp>
      <p:sp>
        <p:nvSpPr>
          <p:cNvPr id="39" name="Rectangle : coins arrondis 20">
            <a:extLst>
              <a:ext uri="{FF2B5EF4-FFF2-40B4-BE49-F238E27FC236}">
                <a16:creationId xmlns:a16="http://schemas.microsoft.com/office/drawing/2014/main" id="{F3D042CA-7B37-0DF9-253A-82CE3394B47D}"/>
              </a:ext>
            </a:extLst>
          </p:cNvPr>
          <p:cNvSpPr/>
          <p:nvPr/>
        </p:nvSpPr>
        <p:spPr>
          <a:xfrm>
            <a:off x="4308509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1C9A7D-C202-9AAD-29AF-663F38190A46}"/>
              </a:ext>
            </a:extLst>
          </p:cNvPr>
          <p:cNvSpPr/>
          <p:nvPr/>
        </p:nvSpPr>
        <p:spPr>
          <a:xfrm>
            <a:off x="5286605" y="5076319"/>
            <a:ext cx="1848092" cy="3423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E5A5C10-145D-7981-F5B5-7209F1CF5D7A}"/>
              </a:ext>
            </a:extLst>
          </p:cNvPr>
          <p:cNvSpPr/>
          <p:nvPr/>
        </p:nvSpPr>
        <p:spPr>
          <a:xfrm>
            <a:off x="5445347" y="5520512"/>
            <a:ext cx="1848092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Filtrage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B58575C-1E1A-0298-4A8F-1066DA0069E0}"/>
              </a:ext>
            </a:extLst>
          </p:cNvPr>
          <p:cNvSpPr/>
          <p:nvPr/>
        </p:nvSpPr>
        <p:spPr>
          <a:xfrm>
            <a:off x="5683081" y="5941174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9392F98-B77B-427C-E736-6CD67916EB2C}"/>
              </a:ext>
            </a:extLst>
          </p:cNvPr>
          <p:cNvSpPr/>
          <p:nvPr/>
        </p:nvSpPr>
        <p:spPr>
          <a:xfrm>
            <a:off x="7826048" y="5954689"/>
            <a:ext cx="1848092" cy="3250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Affichage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E31F2ED-B67C-E5AD-F874-AAD8B04DDD47}"/>
              </a:ext>
            </a:extLst>
          </p:cNvPr>
          <p:cNvCxnSpPr/>
          <p:nvPr/>
        </p:nvCxnSpPr>
        <p:spPr>
          <a:xfrm>
            <a:off x="4260920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rganigramme : Multidocument 44">
            <a:extLst>
              <a:ext uri="{FF2B5EF4-FFF2-40B4-BE49-F238E27FC236}">
                <a16:creationId xmlns:a16="http://schemas.microsoft.com/office/drawing/2014/main" id="{C165317C-0B15-C75E-8EEA-59EE36B50CA2}"/>
              </a:ext>
            </a:extLst>
          </p:cNvPr>
          <p:cNvSpPr/>
          <p:nvPr/>
        </p:nvSpPr>
        <p:spPr>
          <a:xfrm>
            <a:off x="10245658" y="2797044"/>
            <a:ext cx="1085850" cy="454713"/>
          </a:xfrm>
          <a:prstGeom prst="flowChartMultidocumen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Données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C037D-C015-120C-613A-6C5C83CA3DFF}"/>
              </a:ext>
            </a:extLst>
          </p:cNvPr>
          <p:cNvSpPr/>
          <p:nvPr/>
        </p:nvSpPr>
        <p:spPr>
          <a:xfrm>
            <a:off x="3862337" y="5066546"/>
            <a:ext cx="1085850" cy="343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Capteurs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D891A8E5-870C-7A20-7129-3356B9E22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9335" y="2769993"/>
            <a:ext cx="993117" cy="1094057"/>
          </a:xfrm>
          <a:prstGeom prst="rect">
            <a:avLst/>
          </a:prstGeom>
        </p:spPr>
      </p:pic>
      <p:sp>
        <p:nvSpPr>
          <p:cNvPr id="48" name="Flèche : droite 27">
            <a:extLst>
              <a:ext uri="{FF2B5EF4-FFF2-40B4-BE49-F238E27FC236}">
                <a16:creationId xmlns:a16="http://schemas.microsoft.com/office/drawing/2014/main" id="{2C715B53-58EB-388A-DAC5-56415A4E08B7}"/>
              </a:ext>
            </a:extLst>
          </p:cNvPr>
          <p:cNvSpPr/>
          <p:nvPr/>
        </p:nvSpPr>
        <p:spPr>
          <a:xfrm>
            <a:off x="4971378" y="505173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60BAE7-1C03-B10B-8CB3-6BF5F58F3FC1}"/>
              </a:ext>
            </a:extLst>
          </p:cNvPr>
          <p:cNvSpPr/>
          <p:nvPr/>
        </p:nvSpPr>
        <p:spPr>
          <a:xfrm>
            <a:off x="4501536" y="4353616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Pilotage</a:t>
            </a:r>
          </a:p>
        </p:txBody>
      </p:sp>
      <p:sp>
        <p:nvSpPr>
          <p:cNvPr id="50" name="Flèche : droite 31">
            <a:extLst>
              <a:ext uri="{FF2B5EF4-FFF2-40B4-BE49-F238E27FC236}">
                <a16:creationId xmlns:a16="http://schemas.microsoft.com/office/drawing/2014/main" id="{FE3ADE5F-9743-A3B8-D0F4-39CA9D74EEC9}"/>
              </a:ext>
            </a:extLst>
          </p:cNvPr>
          <p:cNvSpPr/>
          <p:nvPr/>
        </p:nvSpPr>
        <p:spPr>
          <a:xfrm rot="10800000">
            <a:off x="4431818" y="435361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8C7BED6-9CA1-0460-BE10-88C7128AD35E}"/>
              </a:ext>
            </a:extLst>
          </p:cNvPr>
          <p:cNvSpPr/>
          <p:nvPr/>
        </p:nvSpPr>
        <p:spPr>
          <a:xfrm>
            <a:off x="9589843" y="5494769"/>
            <a:ext cx="1848092" cy="34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Stockage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D5AD4F6-31B4-1A77-92AA-C1D6BCCC0109}"/>
              </a:ext>
            </a:extLst>
          </p:cNvPr>
          <p:cNvSpPr/>
          <p:nvPr/>
        </p:nvSpPr>
        <p:spPr>
          <a:xfrm>
            <a:off x="9420417" y="5076318"/>
            <a:ext cx="1848092" cy="34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sp>
        <p:nvSpPr>
          <p:cNvPr id="53" name="Rectangle : coins arrondis 35">
            <a:extLst>
              <a:ext uri="{FF2B5EF4-FFF2-40B4-BE49-F238E27FC236}">
                <a16:creationId xmlns:a16="http://schemas.microsoft.com/office/drawing/2014/main" id="{C4FFB754-E3B6-D727-5C6A-C9788767D49E}"/>
              </a:ext>
            </a:extLst>
          </p:cNvPr>
          <p:cNvSpPr/>
          <p:nvPr/>
        </p:nvSpPr>
        <p:spPr>
          <a:xfrm>
            <a:off x="8053600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Informatique</a:t>
            </a:r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F590DFD0-9468-5E25-5634-7A494D9E9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094" y="2757783"/>
            <a:ext cx="1228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535F01BA-94DA-1D15-C931-11000EC6FAAE}"/>
              </a:ext>
            </a:extLst>
          </p:cNvPr>
          <p:cNvSpPr/>
          <p:nvPr/>
        </p:nvSpPr>
        <p:spPr>
          <a:xfrm>
            <a:off x="9256083" y="4653002"/>
            <a:ext cx="1848092" cy="34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F04271D-1BA0-2FB4-9A31-54AEF237AB3D}"/>
              </a:ext>
            </a:extLst>
          </p:cNvPr>
          <p:cNvSpPr/>
          <p:nvPr/>
        </p:nvSpPr>
        <p:spPr>
          <a:xfrm>
            <a:off x="7883591" y="5076317"/>
            <a:ext cx="1085850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Conversion</a:t>
            </a:r>
          </a:p>
        </p:txBody>
      </p:sp>
      <p:sp>
        <p:nvSpPr>
          <p:cNvPr id="57" name="Flèche : droite 39">
            <a:extLst>
              <a:ext uri="{FF2B5EF4-FFF2-40B4-BE49-F238E27FC236}">
                <a16:creationId xmlns:a16="http://schemas.microsoft.com/office/drawing/2014/main" id="{AE8F2870-BDED-4E69-4C9D-A4B9E87FFA4E}"/>
              </a:ext>
            </a:extLst>
          </p:cNvPr>
          <p:cNvSpPr/>
          <p:nvPr/>
        </p:nvSpPr>
        <p:spPr>
          <a:xfrm>
            <a:off x="7153320" y="5082919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èche : droite 40">
            <a:extLst>
              <a:ext uri="{FF2B5EF4-FFF2-40B4-BE49-F238E27FC236}">
                <a16:creationId xmlns:a16="http://schemas.microsoft.com/office/drawing/2014/main" id="{B5D994A0-7C87-61B6-CE43-56C23502B179}"/>
              </a:ext>
            </a:extLst>
          </p:cNvPr>
          <p:cNvSpPr/>
          <p:nvPr/>
        </p:nvSpPr>
        <p:spPr>
          <a:xfrm>
            <a:off x="7315339" y="55252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Flèche : droite 41">
            <a:extLst>
              <a:ext uri="{FF2B5EF4-FFF2-40B4-BE49-F238E27FC236}">
                <a16:creationId xmlns:a16="http://schemas.microsoft.com/office/drawing/2014/main" id="{E0CCCE8B-2941-F867-B86C-06964DF3B006}"/>
              </a:ext>
            </a:extLst>
          </p:cNvPr>
          <p:cNvSpPr/>
          <p:nvPr/>
        </p:nvSpPr>
        <p:spPr>
          <a:xfrm>
            <a:off x="7551172" y="593687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Flèche : droite 43">
            <a:extLst>
              <a:ext uri="{FF2B5EF4-FFF2-40B4-BE49-F238E27FC236}">
                <a16:creationId xmlns:a16="http://schemas.microsoft.com/office/drawing/2014/main" id="{0A517405-9E57-2C2B-8C59-72C5517AFF40}"/>
              </a:ext>
            </a:extLst>
          </p:cNvPr>
          <p:cNvSpPr/>
          <p:nvPr/>
        </p:nvSpPr>
        <p:spPr>
          <a:xfrm rot="10800000">
            <a:off x="5609202" y="5944195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Flèche : droite 44">
            <a:extLst>
              <a:ext uri="{FF2B5EF4-FFF2-40B4-BE49-F238E27FC236}">
                <a16:creationId xmlns:a16="http://schemas.microsoft.com/office/drawing/2014/main" id="{61F1A0B5-5FBD-65B3-291A-62FE10335916}"/>
              </a:ext>
            </a:extLst>
          </p:cNvPr>
          <p:cNvSpPr/>
          <p:nvPr/>
        </p:nvSpPr>
        <p:spPr>
          <a:xfrm>
            <a:off x="89864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ADFB099-6987-4C4E-DA19-9B66FAB078DD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20044410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AD5AB15-CF97-EA75-61DE-3C295959B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39" y="2159018"/>
            <a:ext cx="5851781" cy="438883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1378ABE-67D2-0E37-452F-8114DBAB1DE1}"/>
              </a:ext>
            </a:extLst>
          </p:cNvPr>
          <p:cNvSpPr/>
          <p:nvPr/>
        </p:nvSpPr>
        <p:spPr>
          <a:xfrm>
            <a:off x="5191118" y="5154003"/>
            <a:ext cx="6431922" cy="162183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ADFB099-6987-4C4E-DA19-9B66FAB078DD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4E25469-2D0B-C261-A363-CDD1BBCCFF68}"/>
              </a:ext>
            </a:extLst>
          </p:cNvPr>
          <p:cNvSpPr txBox="1"/>
          <p:nvPr/>
        </p:nvSpPr>
        <p:spPr>
          <a:xfrm>
            <a:off x="6725920" y="2219456"/>
            <a:ext cx="44805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LCF / Biophotonique</a:t>
            </a:r>
          </a:p>
          <a:p>
            <a:r>
              <a:rPr lang="fr-FR" sz="2400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Tomographie par cohérence optique</a:t>
            </a:r>
          </a:p>
          <a:p>
            <a:r>
              <a:rPr lang="fr-FR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	</a:t>
            </a:r>
            <a:r>
              <a:rPr lang="fr-FR" i="1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Coordination : Arnaud DUBOIS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FAD57B3-883A-8BFA-1BF8-7DD00C9B6DAE}"/>
              </a:ext>
            </a:extLst>
          </p:cNvPr>
          <p:cNvSpPr txBox="1"/>
          <p:nvPr/>
        </p:nvSpPr>
        <p:spPr>
          <a:xfrm>
            <a:off x="7091301" y="3606920"/>
            <a:ext cx="4378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Nouvelles techniques d'imagerie interférométrique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493CF4F-DF76-A9F1-BBCE-B90DEDD7B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4320" y="5251578"/>
            <a:ext cx="3586480" cy="44698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B4BBAC5-610F-D9DE-6A85-E5A0EDF1EE5B}"/>
              </a:ext>
            </a:extLst>
          </p:cNvPr>
          <p:cNvSpPr txBox="1"/>
          <p:nvPr/>
        </p:nvSpPr>
        <p:spPr>
          <a:xfrm>
            <a:off x="8314809" y="5698562"/>
            <a:ext cx="3643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https://damae-medical.com/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740F1EF-BD50-A125-5427-7032F9972B95}"/>
              </a:ext>
            </a:extLst>
          </p:cNvPr>
          <p:cNvSpPr txBox="1"/>
          <p:nvPr/>
        </p:nvSpPr>
        <p:spPr>
          <a:xfrm>
            <a:off x="9829707" y="4860174"/>
            <a:ext cx="1960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Start-up issue de la FIE</a:t>
            </a:r>
            <a:endParaRPr lang="fr-FR" sz="1400" dirty="0">
              <a:solidFill>
                <a:srgbClr val="ED7D31"/>
              </a:solidFill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AC65DCC-C272-8C63-72E4-4B1BABC32F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1421" y="5251578"/>
            <a:ext cx="1983165" cy="1442975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FF63FAE9-E49A-12B6-CFBE-FAE0E000353D}"/>
              </a:ext>
            </a:extLst>
          </p:cNvPr>
          <p:cNvSpPr txBox="1"/>
          <p:nvPr/>
        </p:nvSpPr>
        <p:spPr>
          <a:xfrm>
            <a:off x="7461296" y="6420181"/>
            <a:ext cx="3009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Anaïs BARUT / CEO et fondatrice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019048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 err="1">
                <a:latin typeface="Bahnschrift SemiBold" panose="020B0502040204020203" pitchFamily="34" charset="0"/>
              </a:rPr>
              <a:t>SupOptique</a:t>
            </a:r>
            <a:r>
              <a:rPr lang="fr-FR" sz="4800" dirty="0">
                <a:latin typeface="Bahnschrift SemiBold" panose="020B0502040204020203" pitchFamily="34" charset="0"/>
              </a:rPr>
              <a:t>,</a:t>
            </a:r>
            <a:br>
              <a:rPr lang="fr-FR" sz="4800" dirty="0">
                <a:latin typeface="Bahnschrift SemiBold" panose="020B0502040204020203" pitchFamily="34" charset="0"/>
              </a:rPr>
            </a:br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800" dirty="0">
                <a:latin typeface="Bahnschrift SemiBold" panose="020B0502040204020203" pitchFamily="34" charset="0"/>
              </a:rPr>
              <a:t>une formation complète</a:t>
            </a:r>
            <a:endParaRPr lang="fr-FR" sz="4400" dirty="0">
              <a:latin typeface="Bahnschrift SemiBold" panose="020B05020402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Julien VILLEMEJANE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9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Bahnschrift SemiBold SemiConden" panose="020B0502040204020203" pitchFamily="34" charset="0"/>
              </a:rPr>
              <a:t>SupOptique</a:t>
            </a:r>
            <a:r>
              <a:rPr lang="fr-FR" dirty="0">
                <a:latin typeface="Bahnschrift SemiBold SemiConden" panose="020B0502040204020203" pitchFamily="34" charset="0"/>
              </a:rPr>
              <a:t>, pour devenir </a:t>
            </a:r>
            <a:r>
              <a:rPr lang="fr-FR" dirty="0" err="1">
                <a:latin typeface="Bahnschrift SemiBold SemiConden" panose="020B0502040204020203" pitchFamily="34" charset="0"/>
              </a:rPr>
              <a:t>ingénieur.e</a:t>
            </a:r>
            <a:endParaRPr lang="fr-FR" dirty="0">
              <a:latin typeface="Bahnschrift SemiBold SemiConden" panose="020B0502040204020203" pitchFamily="34" charset="0"/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741516" y="3589674"/>
            <a:ext cx="3230834" cy="160995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>
                <a:latin typeface="Bahnschrift SemiBold" panose="020B0502040204020203" pitchFamily="34" charset="0"/>
              </a:rPr>
              <a:t>Physique</a:t>
            </a:r>
          </a:p>
          <a:p>
            <a:pPr algn="ctr"/>
            <a:r>
              <a:rPr lang="fr-FR" sz="2800" b="1" dirty="0">
                <a:latin typeface="Bahnschrift SemiBold" panose="020B0502040204020203" pitchFamily="34" charset="0"/>
              </a:rPr>
              <a:t>fondamentale</a:t>
            </a:r>
          </a:p>
        </p:txBody>
      </p:sp>
      <p:sp>
        <p:nvSpPr>
          <p:cNvPr id="39" name="Rectangle : coins arrondis 20">
            <a:extLst>
              <a:ext uri="{FF2B5EF4-FFF2-40B4-BE49-F238E27FC236}">
                <a16:creationId xmlns:a16="http://schemas.microsoft.com/office/drawing/2014/main" id="{F3D042CA-7B37-0DF9-253A-82CE3394B47D}"/>
              </a:ext>
            </a:extLst>
          </p:cNvPr>
          <p:cNvSpPr/>
          <p:nvPr/>
        </p:nvSpPr>
        <p:spPr>
          <a:xfrm>
            <a:off x="4737100" y="3872501"/>
            <a:ext cx="1802784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53" name="Rectangle : coins arrondis 35">
            <a:extLst>
              <a:ext uri="{FF2B5EF4-FFF2-40B4-BE49-F238E27FC236}">
                <a16:creationId xmlns:a16="http://schemas.microsoft.com/office/drawing/2014/main" id="{C4FFB754-E3B6-D727-5C6A-C9788767D49E}"/>
              </a:ext>
            </a:extLst>
          </p:cNvPr>
          <p:cNvSpPr/>
          <p:nvPr/>
        </p:nvSpPr>
        <p:spPr>
          <a:xfrm>
            <a:off x="4243966" y="2837827"/>
            <a:ext cx="2143192" cy="74930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Informatique</a:t>
            </a:r>
          </a:p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Outils Numériques</a:t>
            </a:r>
          </a:p>
        </p:txBody>
      </p:sp>
      <p:sp>
        <p:nvSpPr>
          <p:cNvPr id="62" name="Rectangle : coins arrondis 20">
            <a:extLst>
              <a:ext uri="{FF2B5EF4-FFF2-40B4-BE49-F238E27FC236}">
                <a16:creationId xmlns:a16="http://schemas.microsoft.com/office/drawing/2014/main" id="{F3D042CA-7B37-0DF9-253A-82CE3394B47D}"/>
              </a:ext>
            </a:extLst>
          </p:cNvPr>
          <p:cNvSpPr/>
          <p:nvPr/>
        </p:nvSpPr>
        <p:spPr>
          <a:xfrm>
            <a:off x="1271083" y="2725920"/>
            <a:ext cx="1416263" cy="62795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Maths</a:t>
            </a:r>
          </a:p>
        </p:txBody>
      </p:sp>
      <p:sp>
        <p:nvSpPr>
          <p:cNvPr id="63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1271083" y="5473700"/>
            <a:ext cx="2171700" cy="74543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latin typeface="Bahnschrift SemiBold" panose="020B0502040204020203" pitchFamily="34" charset="0"/>
              </a:rPr>
              <a:t>Optique</a:t>
            </a:r>
            <a:endParaRPr lang="fr-FR" sz="2000" b="1" dirty="0">
              <a:latin typeface="Bahnschrift SemiBold" panose="020B0502040204020203" pitchFamily="34" charset="0"/>
            </a:endParaRPr>
          </a:p>
        </p:txBody>
      </p:sp>
      <p:sp>
        <p:nvSpPr>
          <p:cNvPr id="64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8068928" y="2266688"/>
            <a:ext cx="2171700" cy="918465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Bahnschrift SemiBold" panose="020B0502040204020203" pitchFamily="34" charset="0"/>
              </a:rPr>
              <a:t>Communication</a:t>
            </a:r>
            <a:endParaRPr lang="fr-FR" sz="1200" b="1" dirty="0">
              <a:latin typeface="Bahnschrift SemiBold" panose="020B0502040204020203" pitchFamily="34" charset="0"/>
            </a:endParaRPr>
          </a:p>
        </p:txBody>
      </p:sp>
      <p:sp>
        <p:nvSpPr>
          <p:cNvPr id="65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8710278" y="3555079"/>
            <a:ext cx="2036042" cy="53234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Travail / Gestion d’équipes</a:t>
            </a:r>
            <a:endParaRPr lang="fr-FR" sz="1100" b="1" dirty="0">
              <a:latin typeface="Bahnschrift SemiBold" panose="020B0502040204020203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1ABB57C-127B-BA36-E3F8-F13048205B37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26740874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logo LinkedIn png, icône LinkedIn png transparent 18930587 PNG">
            <a:extLst>
              <a:ext uri="{FF2B5EF4-FFF2-40B4-BE49-F238E27FC236}">
                <a16:creationId xmlns:a16="http://schemas.microsoft.com/office/drawing/2014/main" id="{7DBF68F4-B9DE-5AB8-0230-97A584D43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903" y="2862114"/>
            <a:ext cx="959136" cy="95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Bahnschrift SemiBold SemiConden" panose="020B0502040204020203" pitchFamily="34" charset="0"/>
              </a:rPr>
              <a:t>SupOptique</a:t>
            </a:r>
            <a:r>
              <a:rPr lang="fr-FR" dirty="0">
                <a:latin typeface="Bahnschrift SemiBold SemiConden" panose="020B0502040204020203" pitchFamily="34" charset="0"/>
              </a:rPr>
              <a:t>, pour devenir </a:t>
            </a:r>
            <a:r>
              <a:rPr lang="fr-FR" dirty="0" err="1">
                <a:latin typeface="Bahnschrift SemiBold SemiConden" panose="020B0502040204020203" pitchFamily="34" charset="0"/>
              </a:rPr>
              <a:t>ingénieur.e</a:t>
            </a:r>
            <a:endParaRPr lang="fr-FR" dirty="0">
              <a:latin typeface="Bahnschrift SemiBold SemiConden" panose="020B0502040204020203" pitchFamily="34" charset="0"/>
            </a:endParaRPr>
          </a:p>
        </p:txBody>
      </p:sp>
      <p:sp>
        <p:nvSpPr>
          <p:cNvPr id="39" name="Rectangle : coins arrondis 20">
            <a:extLst>
              <a:ext uri="{FF2B5EF4-FFF2-40B4-BE49-F238E27FC236}">
                <a16:creationId xmlns:a16="http://schemas.microsoft.com/office/drawing/2014/main" id="{F3D042CA-7B37-0DF9-253A-82CE3394B47D}"/>
              </a:ext>
            </a:extLst>
          </p:cNvPr>
          <p:cNvSpPr/>
          <p:nvPr/>
        </p:nvSpPr>
        <p:spPr>
          <a:xfrm>
            <a:off x="4737100" y="3872501"/>
            <a:ext cx="1802784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53" name="Rectangle : coins arrondis 35">
            <a:extLst>
              <a:ext uri="{FF2B5EF4-FFF2-40B4-BE49-F238E27FC236}">
                <a16:creationId xmlns:a16="http://schemas.microsoft.com/office/drawing/2014/main" id="{C4FFB754-E3B6-D727-5C6A-C9788767D49E}"/>
              </a:ext>
            </a:extLst>
          </p:cNvPr>
          <p:cNvSpPr/>
          <p:nvPr/>
        </p:nvSpPr>
        <p:spPr>
          <a:xfrm>
            <a:off x="4243966" y="2837827"/>
            <a:ext cx="2143192" cy="74930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Informatique</a:t>
            </a:r>
          </a:p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Outils Numériques</a:t>
            </a:r>
          </a:p>
        </p:txBody>
      </p:sp>
      <p:sp>
        <p:nvSpPr>
          <p:cNvPr id="64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8068928" y="2266688"/>
            <a:ext cx="2171700" cy="918465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Bahnschrift SemiBold" panose="020B0502040204020203" pitchFamily="34" charset="0"/>
              </a:rPr>
              <a:t>Communication</a:t>
            </a:r>
            <a:endParaRPr lang="fr-FR" sz="1200" b="1" dirty="0">
              <a:latin typeface="Bahnschrift SemiBold" panose="020B0502040204020203" pitchFamily="34" charset="0"/>
            </a:endParaRPr>
          </a:p>
        </p:txBody>
      </p:sp>
      <p:sp>
        <p:nvSpPr>
          <p:cNvPr id="65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8710278" y="3555079"/>
            <a:ext cx="2036042" cy="53234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Travail / Gestion d’équipes</a:t>
            </a:r>
            <a:endParaRPr lang="fr-FR" sz="1100" b="1" dirty="0">
              <a:latin typeface="Bahnschrift SemiBold" panose="020B0502040204020203" pitchFamily="34" charset="0"/>
            </a:endParaRPr>
          </a:p>
        </p:txBody>
      </p:sp>
      <p:pic>
        <p:nvPicPr>
          <p:cNvPr id="1026" name="Picture 2" descr="Notion Logo PNG Vector (SVG) Free Download">
            <a:extLst>
              <a:ext uri="{FF2B5EF4-FFF2-40B4-BE49-F238E27FC236}">
                <a16:creationId xmlns:a16="http://schemas.microsoft.com/office/drawing/2014/main" id="{CC453B19-6AA1-4FD2-8BD7-BF2D40762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955" y="5206456"/>
            <a:ext cx="1982588" cy="72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 et symbole, sens, histoire, PNG, marque">
            <a:extLst>
              <a:ext uri="{FF2B5EF4-FFF2-40B4-BE49-F238E27FC236}">
                <a16:creationId xmlns:a16="http://schemas.microsoft.com/office/drawing/2014/main" id="{B2CC63D4-6173-6DC4-AC42-BD0EBB86F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680" y="3212477"/>
            <a:ext cx="1105787" cy="62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Logo et symbole, sens, histoire, PNG, marque">
            <a:extLst>
              <a:ext uri="{FF2B5EF4-FFF2-40B4-BE49-F238E27FC236}">
                <a16:creationId xmlns:a16="http://schemas.microsoft.com/office/drawing/2014/main" id="{A44DFF88-0E59-DFE9-1351-A45057C30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588" y="4985156"/>
            <a:ext cx="1895239" cy="107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460FFD8-0D16-62FD-5608-DB240C230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14" y="5943738"/>
            <a:ext cx="1109038" cy="49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ciPy | Berkeley Institute for Data Science">
            <a:extLst>
              <a:ext uri="{FF2B5EF4-FFF2-40B4-BE49-F238E27FC236}">
                <a16:creationId xmlns:a16="http://schemas.microsoft.com/office/drawing/2014/main" id="{F618BFF9-9BD0-40B1-07F2-AB74C04E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038" y="6232632"/>
            <a:ext cx="839931" cy="47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OpenCV, c'est quoi ? | AXOPEN">
            <a:extLst>
              <a:ext uri="{FF2B5EF4-FFF2-40B4-BE49-F238E27FC236}">
                <a16:creationId xmlns:a16="http://schemas.microsoft.com/office/drawing/2014/main" id="{8622329D-A8DA-4488-C2C8-A471ADE5B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955" y="6070010"/>
            <a:ext cx="1077981" cy="39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ympy — Wikipédia">
            <a:extLst>
              <a:ext uri="{FF2B5EF4-FFF2-40B4-BE49-F238E27FC236}">
                <a16:creationId xmlns:a16="http://schemas.microsoft.com/office/drawing/2014/main" id="{5D4D41D1-0DF6-ED3C-FF38-24A4E019F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27" y="4985156"/>
            <a:ext cx="787990" cy="78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83A8812-E10E-5783-E06D-32BF6209C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398" y="4788385"/>
            <a:ext cx="2377204" cy="91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FBF6D20-263F-2CCD-E1F8-0D4E67DCBF04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pic>
        <p:nvPicPr>
          <p:cNvPr id="3" name="Picture 2" descr="Vecteur gratuit enveloppe avec le signe de courrier électronique">
            <a:extLst>
              <a:ext uri="{FF2B5EF4-FFF2-40B4-BE49-F238E27FC236}">
                <a16:creationId xmlns:a16="http://schemas.microsoft.com/office/drawing/2014/main" id="{F18D0261-33DE-3070-7051-6DE134A34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8885" y="2222419"/>
            <a:ext cx="654963" cy="65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">
            <a:extLst>
              <a:ext uri="{FF2B5EF4-FFF2-40B4-BE49-F238E27FC236}">
                <a16:creationId xmlns:a16="http://schemas.microsoft.com/office/drawing/2014/main" id="{851FE2D2-C173-BC59-A320-5353033CD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216" y="2646172"/>
            <a:ext cx="1105787" cy="46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2901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400" dirty="0">
                <a:latin typeface="Bahnschrift SemiBold" panose="020B0502040204020203" pitchFamily="34" charset="0"/>
              </a:rPr>
              <a:t>Outils Professionnels</a:t>
            </a:r>
            <a:endParaRPr lang="fr-FR" sz="4000" dirty="0">
              <a:latin typeface="Bahnschrift SemiBold" panose="020B05020402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Julien VILLEMEJANE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45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Bahnschrift SemiBold SemiConden" panose="020B0502040204020203" pitchFamily="34" charset="0"/>
              </a:rPr>
              <a:t>SupOptique</a:t>
            </a:r>
            <a:r>
              <a:rPr lang="fr-FR" dirty="0">
                <a:latin typeface="Bahnschrift SemiBold SemiConden" panose="020B0502040204020203" pitchFamily="34" charset="0"/>
              </a:rPr>
              <a:t>, pour devenir </a:t>
            </a:r>
            <a:r>
              <a:rPr lang="fr-FR" dirty="0" err="1">
                <a:latin typeface="Bahnschrift SemiBold SemiConden" panose="020B0502040204020203" pitchFamily="34" charset="0"/>
              </a:rPr>
              <a:t>ingénieur.e</a:t>
            </a:r>
            <a:endParaRPr lang="fr-FR" dirty="0">
              <a:latin typeface="Bahnschrift SemiBold SemiConden" panose="020B0502040204020203" pitchFamily="34" charset="0"/>
            </a:endParaRPr>
          </a:p>
        </p:txBody>
      </p:sp>
      <p:sp>
        <p:nvSpPr>
          <p:cNvPr id="6" name="Rectangle : coins arrondis 6">
            <a:extLst>
              <a:ext uri="{FF2B5EF4-FFF2-40B4-BE49-F238E27FC236}">
                <a16:creationId xmlns:a16="http://schemas.microsoft.com/office/drawing/2014/main" id="{B2176069-01C8-E13F-7CBE-56E8F8B2534B}"/>
              </a:ext>
            </a:extLst>
          </p:cNvPr>
          <p:cNvSpPr/>
          <p:nvPr/>
        </p:nvSpPr>
        <p:spPr>
          <a:xfrm>
            <a:off x="1515685" y="2357708"/>
            <a:ext cx="4754485" cy="80759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latin typeface="Bahnschrift SemiBold" panose="020B0502040204020203" pitchFamily="34" charset="0"/>
              </a:rPr>
              <a:t>COMMUNICATION</a:t>
            </a:r>
            <a:endParaRPr lang="fr-FR" sz="2000" b="1" dirty="0">
              <a:latin typeface="Bahnschrift SemiBold" panose="020B0502040204020203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B592A85-CAD6-118B-0D20-60F30AD49077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pic>
        <p:nvPicPr>
          <p:cNvPr id="7" name="Picture 4" descr="logo LinkedIn png, icône LinkedIn png transparent 18930587 PNG">
            <a:extLst>
              <a:ext uri="{FF2B5EF4-FFF2-40B4-BE49-F238E27FC236}">
                <a16:creationId xmlns:a16="http://schemas.microsoft.com/office/drawing/2014/main" id="{DC3A1E45-2B4B-482E-9DA0-763C078F6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878" y="4859312"/>
            <a:ext cx="1599265" cy="159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Vecteur gratuit enveloppe avec le signe de courrier électronique">
            <a:extLst>
              <a:ext uri="{FF2B5EF4-FFF2-40B4-BE49-F238E27FC236}">
                <a16:creationId xmlns:a16="http://schemas.microsoft.com/office/drawing/2014/main" id="{398637A4-69BB-B01A-387A-9C0F33054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442" y="3280055"/>
            <a:ext cx="1179576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 : coins arrondis 6">
            <a:extLst>
              <a:ext uri="{FF2B5EF4-FFF2-40B4-BE49-F238E27FC236}">
                <a16:creationId xmlns:a16="http://schemas.microsoft.com/office/drawing/2014/main" id="{D4ABD13F-D55D-BDC0-7FED-A368FAD2B1A4}"/>
              </a:ext>
            </a:extLst>
          </p:cNvPr>
          <p:cNvSpPr/>
          <p:nvPr/>
        </p:nvSpPr>
        <p:spPr>
          <a:xfrm>
            <a:off x="7113451" y="4395793"/>
            <a:ext cx="4107543" cy="53234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Réseau Professionnel</a:t>
            </a:r>
            <a:endParaRPr lang="fr-FR" sz="1100" b="1" dirty="0">
              <a:latin typeface="Bahnschrift SemiBold" panose="020B0502040204020203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4A796F0-39AE-FA6C-22DA-DAEA079E90BB}"/>
              </a:ext>
            </a:extLst>
          </p:cNvPr>
          <p:cNvSpPr txBox="1"/>
          <p:nvPr/>
        </p:nvSpPr>
        <p:spPr>
          <a:xfrm>
            <a:off x="7099640" y="6157087"/>
            <a:ext cx="15992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LinkedIn</a:t>
            </a:r>
            <a:endParaRPr lang="fr-FR" sz="1600" dirty="0"/>
          </a:p>
        </p:txBody>
      </p:sp>
      <p:pic>
        <p:nvPicPr>
          <p:cNvPr id="2050" name="Picture 2" descr="SupOptique Alumni">
            <a:extLst>
              <a:ext uri="{FF2B5EF4-FFF2-40B4-BE49-F238E27FC236}">
                <a16:creationId xmlns:a16="http://schemas.microsoft.com/office/drawing/2014/main" id="{F325D368-5407-B700-025C-EF6C61781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142" y="5049474"/>
            <a:ext cx="2329902" cy="110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8F1FAC8B-7EC8-3B8B-3DC9-A698899999CF}"/>
              </a:ext>
            </a:extLst>
          </p:cNvPr>
          <p:cNvSpPr txBox="1"/>
          <p:nvPr/>
        </p:nvSpPr>
        <p:spPr>
          <a:xfrm>
            <a:off x="2771293" y="3320858"/>
            <a:ext cx="3846847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i="1" dirty="0"/>
              <a:t>Adresse </a:t>
            </a:r>
            <a:r>
              <a:rPr lang="fr-FR" sz="2000" i="1" dirty="0" err="1"/>
              <a:t>eMail</a:t>
            </a:r>
            <a:endParaRPr lang="fr-FR" sz="2000" i="1" dirty="0"/>
          </a:p>
          <a:p>
            <a:endParaRPr lang="fr-FR" sz="1400" b="1" dirty="0"/>
          </a:p>
          <a:p>
            <a:r>
              <a:rPr lang="fr-FR" sz="2800" b="1" dirty="0"/>
              <a:t>@institutoptique.fr</a:t>
            </a:r>
            <a:endParaRPr lang="fr-FR" sz="28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838C569-9B07-DE67-BF2E-46AF644328C0}"/>
              </a:ext>
            </a:extLst>
          </p:cNvPr>
          <p:cNvSpPr txBox="1"/>
          <p:nvPr/>
        </p:nvSpPr>
        <p:spPr>
          <a:xfrm>
            <a:off x="8276681" y="6187864"/>
            <a:ext cx="33408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https://www.supoptique-alumni.com/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E835988-D7DB-5640-B407-588E1E404CF9}"/>
              </a:ext>
            </a:extLst>
          </p:cNvPr>
          <p:cNvSpPr txBox="1"/>
          <p:nvPr/>
        </p:nvSpPr>
        <p:spPr>
          <a:xfrm>
            <a:off x="2035230" y="4859312"/>
            <a:ext cx="396731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i="1" dirty="0">
                <a:solidFill>
                  <a:srgbClr val="002060"/>
                </a:solidFill>
              </a:rPr>
              <a:t>Attention !</a:t>
            </a:r>
          </a:p>
          <a:p>
            <a:pPr algn="ctr"/>
            <a:r>
              <a:rPr lang="fr-FR" sz="2000" i="1" dirty="0">
                <a:solidFill>
                  <a:srgbClr val="002060"/>
                </a:solidFill>
              </a:rPr>
              <a:t>Adresse valable uniquement jusqu’à la fin de vos études…</a:t>
            </a:r>
          </a:p>
        </p:txBody>
      </p:sp>
    </p:spTree>
    <p:extLst>
      <p:ext uri="{BB962C8B-B14F-4D97-AF65-F5344CB8AC3E}">
        <p14:creationId xmlns:p14="http://schemas.microsoft.com/office/powerpoint/2010/main" val="27639419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Pour me contacter</a:t>
            </a:r>
          </a:p>
        </p:txBody>
      </p:sp>
      <p:sp>
        <p:nvSpPr>
          <p:cNvPr id="6" name="Rectangle : coins arrondis 6">
            <a:extLst>
              <a:ext uri="{FF2B5EF4-FFF2-40B4-BE49-F238E27FC236}">
                <a16:creationId xmlns:a16="http://schemas.microsoft.com/office/drawing/2014/main" id="{B2176069-01C8-E13F-7CBE-56E8F8B2534B}"/>
              </a:ext>
            </a:extLst>
          </p:cNvPr>
          <p:cNvSpPr/>
          <p:nvPr/>
        </p:nvSpPr>
        <p:spPr>
          <a:xfrm>
            <a:off x="1515685" y="2357708"/>
            <a:ext cx="4754485" cy="80759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latin typeface="Bahnschrift SemiBold" panose="020B0502040204020203" pitchFamily="34" charset="0"/>
              </a:rPr>
              <a:t>COMMUNICATION</a:t>
            </a:r>
            <a:endParaRPr lang="fr-FR" sz="2000" b="1" dirty="0">
              <a:latin typeface="Bahnschrift SemiBold" panose="020B0502040204020203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B592A85-CAD6-118B-0D20-60F30AD49077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pic>
        <p:nvPicPr>
          <p:cNvPr id="7" name="Picture 4" descr="logo LinkedIn png, icône LinkedIn png transparent 18930587 PNG">
            <a:extLst>
              <a:ext uri="{FF2B5EF4-FFF2-40B4-BE49-F238E27FC236}">
                <a16:creationId xmlns:a16="http://schemas.microsoft.com/office/drawing/2014/main" id="{DC3A1E45-2B4B-482E-9DA0-763C078F6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878" y="4859312"/>
            <a:ext cx="1599265" cy="159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Vecteur gratuit enveloppe avec le signe de courrier électronique">
            <a:extLst>
              <a:ext uri="{FF2B5EF4-FFF2-40B4-BE49-F238E27FC236}">
                <a16:creationId xmlns:a16="http://schemas.microsoft.com/office/drawing/2014/main" id="{398637A4-69BB-B01A-387A-9C0F33054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442" y="3280055"/>
            <a:ext cx="1179576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 : coins arrondis 6">
            <a:extLst>
              <a:ext uri="{FF2B5EF4-FFF2-40B4-BE49-F238E27FC236}">
                <a16:creationId xmlns:a16="http://schemas.microsoft.com/office/drawing/2014/main" id="{D4ABD13F-D55D-BDC0-7FED-A368FAD2B1A4}"/>
              </a:ext>
            </a:extLst>
          </p:cNvPr>
          <p:cNvSpPr/>
          <p:nvPr/>
        </p:nvSpPr>
        <p:spPr>
          <a:xfrm>
            <a:off x="7113451" y="4395793"/>
            <a:ext cx="4107543" cy="53234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Réseau Professionnel</a:t>
            </a:r>
            <a:endParaRPr lang="fr-FR" sz="1100" b="1" dirty="0">
              <a:latin typeface="Bahnschrift SemiBold" panose="020B0502040204020203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4A796F0-39AE-FA6C-22DA-DAEA079E90BB}"/>
              </a:ext>
            </a:extLst>
          </p:cNvPr>
          <p:cNvSpPr txBox="1"/>
          <p:nvPr/>
        </p:nvSpPr>
        <p:spPr>
          <a:xfrm>
            <a:off x="7099640" y="6157087"/>
            <a:ext cx="15992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LinkedIn</a:t>
            </a:r>
            <a:endParaRPr lang="fr-FR" sz="16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F1FAC8B-7EC8-3B8B-3DC9-A698899999CF}"/>
              </a:ext>
            </a:extLst>
          </p:cNvPr>
          <p:cNvSpPr txBox="1"/>
          <p:nvPr/>
        </p:nvSpPr>
        <p:spPr>
          <a:xfrm>
            <a:off x="2771293" y="3320858"/>
            <a:ext cx="743723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sz="1400" b="1" dirty="0"/>
          </a:p>
          <a:p>
            <a:r>
              <a:rPr lang="fr-FR" sz="2800" b="1" dirty="0" err="1"/>
              <a:t>julien.villemejane</a:t>
            </a:r>
            <a:br>
              <a:rPr lang="fr-FR" sz="2800" b="1" dirty="0"/>
            </a:br>
            <a:r>
              <a:rPr lang="fr-FR" sz="2800" b="1" dirty="0"/>
              <a:t>@institutoptique.fr</a:t>
            </a:r>
            <a:endParaRPr lang="fr-FR" sz="28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A7EE5A8-37C6-7EBC-F046-BBDCE56686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6143" y="5130513"/>
            <a:ext cx="4752975" cy="132397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FE5982A-E79E-3A35-0E32-EBA305E31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7877" y="5130513"/>
            <a:ext cx="632051" cy="748237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C3413EC-9077-A62C-63E6-FF53D036E83F}"/>
              </a:ext>
            </a:extLst>
          </p:cNvPr>
          <p:cNvSpPr txBox="1"/>
          <p:nvPr/>
        </p:nvSpPr>
        <p:spPr>
          <a:xfrm>
            <a:off x="2771293" y="5038863"/>
            <a:ext cx="3878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sz="1200" dirty="0"/>
          </a:p>
          <a:p>
            <a:r>
              <a:rPr lang="fr-FR" sz="2400" dirty="0"/>
              <a:t>06 72 27 89 55</a:t>
            </a:r>
          </a:p>
        </p:txBody>
      </p:sp>
      <p:pic>
        <p:nvPicPr>
          <p:cNvPr id="3076" name="Picture 4" descr="WhatsApp logo png 21460383 PNG">
            <a:extLst>
              <a:ext uri="{FF2B5EF4-FFF2-40B4-BE49-F238E27FC236}">
                <a16:creationId xmlns:a16="http://schemas.microsoft.com/office/drawing/2014/main" id="{93BC518E-6611-D54F-373E-747030EC1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793" y="5099782"/>
            <a:ext cx="748237" cy="74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6724356E-3189-8C39-77BE-49208E753943}"/>
              </a:ext>
            </a:extLst>
          </p:cNvPr>
          <p:cNvSpPr txBox="1"/>
          <p:nvPr/>
        </p:nvSpPr>
        <p:spPr>
          <a:xfrm>
            <a:off x="6784493" y="2312675"/>
            <a:ext cx="51215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i="0" dirty="0">
                <a:solidFill>
                  <a:srgbClr val="3A342C"/>
                </a:solidFill>
                <a:effectLst/>
                <a:latin typeface="century gothic" panose="020B0502020202020204" pitchFamily="34" charset="0"/>
              </a:rPr>
              <a:t>Co-responsable des Travaux Pratiques</a:t>
            </a:r>
            <a:br>
              <a:rPr lang="fr-FR" b="0" i="0" dirty="0">
                <a:solidFill>
                  <a:srgbClr val="3A342C"/>
                </a:solidFill>
                <a:effectLst/>
                <a:latin typeface="century gothic" panose="020B0502020202020204" pitchFamily="34" charset="0"/>
              </a:rPr>
            </a:br>
            <a:r>
              <a:rPr lang="fr-FR" b="0" i="0" dirty="0">
                <a:solidFill>
                  <a:srgbClr val="3A342C"/>
                </a:solidFill>
                <a:effectLst/>
                <a:latin typeface="century gothic" panose="020B0502020202020204" pitchFamily="34" charset="0"/>
              </a:rPr>
              <a:t>Electronique / Informatique</a:t>
            </a:r>
            <a:endParaRPr lang="fr-FR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ctr"/>
            <a:endParaRPr lang="fr-FR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ctr"/>
            <a:r>
              <a:rPr lang="fr-FR" b="0" i="0" dirty="0">
                <a:solidFill>
                  <a:srgbClr val="000000"/>
                </a:solidFill>
                <a:effectLst/>
                <a:latin typeface="century gothic, verdana, arial, sans-serif"/>
              </a:rPr>
              <a:t>Responsable enquête Jeunes Diplômé.es</a:t>
            </a:r>
            <a:endParaRPr lang="fr-FR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129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945" y="4670162"/>
            <a:ext cx="4904894" cy="833309"/>
          </a:xfrm>
        </p:spPr>
        <p:txBody>
          <a:bodyPr>
            <a:normAutofit fontScale="90000"/>
          </a:bodyPr>
          <a:lstStyle/>
          <a:p>
            <a:r>
              <a:rPr lang="fr-FR" sz="44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Prix Nobel de Physique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5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Dans 3 ans, vous   serez…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81D73E8-461C-CDA3-4283-61728DB52593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pic>
        <p:nvPicPr>
          <p:cNvPr id="4" name="Picture 4" descr="Prix Nobel pour Alain Aspect - un monde quantique intriguant - La France en  Australie">
            <a:extLst>
              <a:ext uri="{FF2B5EF4-FFF2-40B4-BE49-F238E27FC236}">
                <a16:creationId xmlns:a16="http://schemas.microsoft.com/office/drawing/2014/main" id="{9F318935-2E93-D83B-FA22-A4B3C09CC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854" y="2219456"/>
            <a:ext cx="2865040" cy="429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 descr="Une image contenant symbole, Graphique, art&#10;&#10;Description générée automatiquement">
            <a:extLst>
              <a:ext uri="{FF2B5EF4-FFF2-40B4-BE49-F238E27FC236}">
                <a16:creationId xmlns:a16="http://schemas.microsoft.com/office/drawing/2014/main" id="{41EB6577-4DEB-F7F2-79AB-98F769AE363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361" y="881050"/>
            <a:ext cx="563880" cy="56388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1FA452D-2FDB-B703-455C-D19AFF651DC9}"/>
              </a:ext>
            </a:extLst>
          </p:cNvPr>
          <p:cNvSpPr txBox="1"/>
          <p:nvPr/>
        </p:nvSpPr>
        <p:spPr>
          <a:xfrm rot="20863291">
            <a:off x="1628140" y="1326761"/>
            <a:ext cx="1036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rgbClr val="FF0000"/>
                </a:solidFill>
                <a:latin typeface="Mystical Woods Smooth Script" panose="020F0502020204030204" pitchFamily="2" charset="0"/>
              </a:rPr>
              <a:t>40</a:t>
            </a:r>
          </a:p>
        </p:txBody>
      </p:sp>
      <p:pic>
        <p:nvPicPr>
          <p:cNvPr id="10" name="Image 9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639E83F2-6A9A-4EAE-4288-D57200D9F4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1949">
            <a:off x="4151334" y="532614"/>
            <a:ext cx="795967" cy="67037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08CE359A-DDA3-EB91-327A-82145A61F182}"/>
              </a:ext>
            </a:extLst>
          </p:cNvPr>
          <p:cNvSpPr txBox="1"/>
          <p:nvPr/>
        </p:nvSpPr>
        <p:spPr>
          <a:xfrm rot="21054081">
            <a:off x="4100553" y="102518"/>
            <a:ext cx="1036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rgbClr val="0070C0"/>
                </a:solidFill>
                <a:latin typeface="Mystical Woods Smooth Script" panose="020F0502020204030204" pitchFamily="2" charset="0"/>
              </a:rPr>
              <a:t>ne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305E0F3-2340-DD74-686F-390E6139A1AD}"/>
              </a:ext>
            </a:extLst>
          </p:cNvPr>
          <p:cNvSpPr txBox="1"/>
          <p:nvPr/>
        </p:nvSpPr>
        <p:spPr>
          <a:xfrm rot="250466">
            <a:off x="1514898" y="3127410"/>
            <a:ext cx="4768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2060"/>
                </a:solidFill>
                <a:latin typeface="Mystical Woods Smooth Script" panose="020F0502020204030204" pitchFamily="2" charset="0"/>
              </a:rPr>
              <a:t>( Probablement )    </a:t>
            </a:r>
            <a:r>
              <a:rPr lang="fr-FR" sz="3200" dirty="0">
                <a:solidFill>
                  <a:srgbClr val="0070C0"/>
                </a:solidFill>
                <a:latin typeface="Mystical Woods Smooth Script" panose="020F0502020204030204" pitchFamily="2" charset="0"/>
              </a:rPr>
              <a:t>pas</a:t>
            </a:r>
          </a:p>
        </p:txBody>
      </p:sp>
      <p:pic>
        <p:nvPicPr>
          <p:cNvPr id="14" name="Image 13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BBC3F66A-D27A-5A40-D664-8C10D1A4A6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0992" flipH="1">
            <a:off x="4065917" y="2930627"/>
            <a:ext cx="603326" cy="56168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3E5D7296-3258-BBAB-F57E-B1E8A6CA9439}"/>
              </a:ext>
            </a:extLst>
          </p:cNvPr>
          <p:cNvSpPr txBox="1"/>
          <p:nvPr/>
        </p:nvSpPr>
        <p:spPr>
          <a:xfrm rot="178044">
            <a:off x="3975606" y="2564094"/>
            <a:ext cx="2109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  <a:latin typeface="Mystical Woods Smooth Script" panose="020F0502020204030204" pitchFamily="2" charset="0"/>
              </a:rPr>
              <a:t>toujours</a:t>
            </a:r>
          </a:p>
        </p:txBody>
      </p:sp>
    </p:spTree>
    <p:extLst>
      <p:ext uri="{BB962C8B-B14F-4D97-AF65-F5344CB8AC3E}">
        <p14:creationId xmlns:p14="http://schemas.microsoft.com/office/powerpoint/2010/main" val="10750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Bahnschrift SemiBold SemiConden" panose="020B0502040204020203" pitchFamily="34" charset="0"/>
              </a:rPr>
              <a:t>SupOptique</a:t>
            </a:r>
            <a:r>
              <a:rPr lang="fr-FR" dirty="0">
                <a:latin typeface="Bahnschrift SemiBold SemiConden" panose="020B0502040204020203" pitchFamily="34" charset="0"/>
              </a:rPr>
              <a:t>, pour devenir </a:t>
            </a:r>
            <a:r>
              <a:rPr lang="fr-FR" dirty="0" err="1">
                <a:latin typeface="Bahnschrift SemiBold SemiConden" panose="020B0502040204020203" pitchFamily="34" charset="0"/>
              </a:rPr>
              <a:t>ingénieur.e</a:t>
            </a:r>
            <a:endParaRPr lang="fr-FR" dirty="0">
              <a:latin typeface="Bahnschrift SemiBold SemiConden" panose="020B0502040204020203" pitchFamily="34" charset="0"/>
            </a:endParaRPr>
          </a:p>
        </p:txBody>
      </p:sp>
      <p:pic>
        <p:nvPicPr>
          <p:cNvPr id="1026" name="Picture 2" descr="Notion Logo PNG Vector (SVG) Free Download">
            <a:extLst>
              <a:ext uri="{FF2B5EF4-FFF2-40B4-BE49-F238E27FC236}">
                <a16:creationId xmlns:a16="http://schemas.microsoft.com/office/drawing/2014/main" id="{CC453B19-6AA1-4FD2-8BD7-BF2D40762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699" y="3257251"/>
            <a:ext cx="1982588" cy="72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 et symbole, sens, histoire, PNG, marque">
            <a:extLst>
              <a:ext uri="{FF2B5EF4-FFF2-40B4-BE49-F238E27FC236}">
                <a16:creationId xmlns:a16="http://schemas.microsoft.com/office/drawing/2014/main" id="{B2CC63D4-6173-6DC4-AC42-BD0EBB86F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485" y="5372769"/>
            <a:ext cx="1575015" cy="8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Logo et symbole, sens, histoire, PNG, marque">
            <a:extLst>
              <a:ext uri="{FF2B5EF4-FFF2-40B4-BE49-F238E27FC236}">
                <a16:creationId xmlns:a16="http://schemas.microsoft.com/office/drawing/2014/main" id="{A44DFF88-0E59-DFE9-1351-A45057C30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879" y="3258452"/>
            <a:ext cx="1895239" cy="107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460FFD8-0D16-62FD-5608-DB240C230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05" y="4217034"/>
            <a:ext cx="1109038" cy="49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ciPy | Berkeley Institute for Data Science">
            <a:extLst>
              <a:ext uri="{FF2B5EF4-FFF2-40B4-BE49-F238E27FC236}">
                <a16:creationId xmlns:a16="http://schemas.microsoft.com/office/drawing/2014/main" id="{F618BFF9-9BD0-40B1-07F2-AB74C04E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329" y="4505928"/>
            <a:ext cx="839931" cy="47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OpenCV, c'est quoi ? | AXOPEN">
            <a:extLst>
              <a:ext uri="{FF2B5EF4-FFF2-40B4-BE49-F238E27FC236}">
                <a16:creationId xmlns:a16="http://schemas.microsoft.com/office/drawing/2014/main" id="{8622329D-A8DA-4488-C2C8-A471ADE5B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246" y="4343306"/>
            <a:ext cx="1077981" cy="39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ympy — Wikipédia">
            <a:extLst>
              <a:ext uri="{FF2B5EF4-FFF2-40B4-BE49-F238E27FC236}">
                <a16:creationId xmlns:a16="http://schemas.microsoft.com/office/drawing/2014/main" id="{5D4D41D1-0DF6-ED3C-FF38-24A4E019F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018" y="3258452"/>
            <a:ext cx="787990" cy="78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83A8812-E10E-5783-E06D-32BF6209C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733" y="5429127"/>
            <a:ext cx="2377204" cy="91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 : coins arrondis 6">
            <a:extLst>
              <a:ext uri="{FF2B5EF4-FFF2-40B4-BE49-F238E27FC236}">
                <a16:creationId xmlns:a16="http://schemas.microsoft.com/office/drawing/2014/main" id="{CE8404F8-52DB-8C9C-B598-5E5A6F3A7F55}"/>
              </a:ext>
            </a:extLst>
          </p:cNvPr>
          <p:cNvSpPr/>
          <p:nvPr/>
        </p:nvSpPr>
        <p:spPr>
          <a:xfrm>
            <a:off x="7982892" y="2402101"/>
            <a:ext cx="3020202" cy="53234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Travail / Gestion d’équipes</a:t>
            </a:r>
            <a:endParaRPr lang="fr-FR" sz="1100" b="1" dirty="0">
              <a:latin typeface="Bahnschrift SemiBold" panose="020B0502040204020203" pitchFamily="34" charset="0"/>
            </a:endParaRPr>
          </a:p>
        </p:txBody>
      </p:sp>
      <p:sp>
        <p:nvSpPr>
          <p:cNvPr id="4" name="Rectangle : coins arrondis 6">
            <a:extLst>
              <a:ext uri="{FF2B5EF4-FFF2-40B4-BE49-F238E27FC236}">
                <a16:creationId xmlns:a16="http://schemas.microsoft.com/office/drawing/2014/main" id="{A149A2B8-F998-F26D-E434-F4882BC549B9}"/>
              </a:ext>
            </a:extLst>
          </p:cNvPr>
          <p:cNvSpPr/>
          <p:nvPr/>
        </p:nvSpPr>
        <p:spPr>
          <a:xfrm>
            <a:off x="7982892" y="4466567"/>
            <a:ext cx="3020202" cy="53234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Gestion de projets / Versions</a:t>
            </a:r>
            <a:endParaRPr lang="fr-FR" sz="1100" b="1" dirty="0">
              <a:latin typeface="Bahnschrift SemiBold" panose="020B0502040204020203" pitchFamily="34" charset="0"/>
            </a:endParaRPr>
          </a:p>
        </p:txBody>
      </p:sp>
      <p:sp>
        <p:nvSpPr>
          <p:cNvPr id="6" name="Rectangle : coins arrondis 6">
            <a:extLst>
              <a:ext uri="{FF2B5EF4-FFF2-40B4-BE49-F238E27FC236}">
                <a16:creationId xmlns:a16="http://schemas.microsoft.com/office/drawing/2014/main" id="{B2176069-01C8-E13F-7CBE-56E8F8B2534B}"/>
              </a:ext>
            </a:extLst>
          </p:cNvPr>
          <p:cNvSpPr/>
          <p:nvPr/>
        </p:nvSpPr>
        <p:spPr>
          <a:xfrm>
            <a:off x="834966" y="2389427"/>
            <a:ext cx="4580314" cy="53234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Outils Numériques</a:t>
            </a:r>
            <a:endParaRPr lang="fr-FR" sz="1100" b="1" dirty="0">
              <a:latin typeface="Bahnschrift SemiBold" panose="020B0502040204020203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B592A85-CAD6-118B-0D20-60F30AD49077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42836031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>
                <a:latin typeface="Bahnschrift SemiBold" panose="020B0502040204020203" pitchFamily="34" charset="0"/>
              </a:rPr>
              <a:t>GIT et </a:t>
            </a:r>
            <a:r>
              <a:rPr lang="fr-FR" sz="4800" dirty="0" err="1">
                <a:latin typeface="Bahnschrift SemiBold" panose="020B0502040204020203" pitchFamily="34" charset="0"/>
              </a:rPr>
              <a:t>versionning</a:t>
            </a:r>
            <a:endParaRPr lang="fr-FR" sz="4400" dirty="0">
              <a:latin typeface="Bahnschrift SemiBold" panose="020B05020402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Julien VILLEMEJANE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85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Git / </a:t>
            </a:r>
            <a:r>
              <a:rPr lang="fr-FR" dirty="0" err="1"/>
              <a:t>Versionning</a:t>
            </a:r>
            <a:endParaRPr lang="fr-FR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41071474-0EEF-CB6B-D2F1-ACC72F5C0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063" y="2285615"/>
            <a:ext cx="7675649" cy="4443797"/>
          </a:xfrm>
          <a:prstGeom prst="rect">
            <a:avLst/>
          </a:prstGeom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9E87E441-53D6-9921-A25B-CA8D67F6CBB0}"/>
              </a:ext>
            </a:extLst>
          </p:cNvPr>
          <p:cNvSpPr txBox="1"/>
          <p:nvPr/>
        </p:nvSpPr>
        <p:spPr>
          <a:xfrm>
            <a:off x="6392314" y="6577781"/>
            <a:ext cx="54850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/>
              <a:t>https://www.atlassian.com/fr/git/tutorials/comparing-workflows/gitflow-workflow</a:t>
            </a:r>
          </a:p>
        </p:txBody>
      </p:sp>
      <p:sp>
        <p:nvSpPr>
          <p:cNvPr id="44" name="Espace réservé du contenu 2">
            <a:extLst>
              <a:ext uri="{FF2B5EF4-FFF2-40B4-BE49-F238E27FC236}">
                <a16:creationId xmlns:a16="http://schemas.microsoft.com/office/drawing/2014/main" id="{CFC1AF1C-4CD6-7C05-B1D8-4828061864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10168128" cy="3694176"/>
          </a:xfrm>
        </p:spPr>
        <p:txBody>
          <a:bodyPr>
            <a:normAutofit/>
          </a:bodyPr>
          <a:lstStyle/>
          <a:p>
            <a:r>
              <a:rPr lang="fr-FR" b="1" dirty="0"/>
              <a:t>Gestion de </a:t>
            </a:r>
            <a:br>
              <a:rPr lang="fr-FR" b="1" dirty="0"/>
            </a:br>
            <a:r>
              <a:rPr lang="fr-FR" b="1" dirty="0"/>
              <a:t>versions</a:t>
            </a:r>
          </a:p>
          <a:p>
            <a:r>
              <a:rPr lang="fr-FR" b="1" dirty="0"/>
              <a:t>Dépôts de </a:t>
            </a:r>
            <a:br>
              <a:rPr lang="fr-FR" b="1" dirty="0"/>
            </a:br>
            <a:r>
              <a:rPr lang="fr-FR" b="1" dirty="0"/>
              <a:t>fichiers</a:t>
            </a:r>
          </a:p>
          <a:p>
            <a:pPr marL="457200" lvl="1" indent="0">
              <a:buNone/>
            </a:pPr>
            <a:endParaRPr lang="fr-FR" dirty="0"/>
          </a:p>
        </p:txBody>
      </p:sp>
      <p:pic>
        <p:nvPicPr>
          <p:cNvPr id="1026" name="Picture 2" descr="Git">
            <a:extLst>
              <a:ext uri="{FF2B5EF4-FFF2-40B4-BE49-F238E27FC236}">
                <a16:creationId xmlns:a16="http://schemas.microsoft.com/office/drawing/2014/main" id="{0D26FE1E-A3B0-12B6-08AF-F787774BD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841" y="629257"/>
            <a:ext cx="20955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6967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rganigramme : Procédé prédéfini 13">
            <a:extLst>
              <a:ext uri="{FF2B5EF4-FFF2-40B4-BE49-F238E27FC236}">
                <a16:creationId xmlns:a16="http://schemas.microsoft.com/office/drawing/2014/main" id="{149774E8-A104-6C9B-816A-4E3C2A207F29}"/>
              </a:ext>
            </a:extLst>
          </p:cNvPr>
          <p:cNvSpPr/>
          <p:nvPr/>
        </p:nvSpPr>
        <p:spPr>
          <a:xfrm>
            <a:off x="1238863" y="2914972"/>
            <a:ext cx="1455176" cy="2187969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7" name="Organigramme : Multidocument 6">
            <a:extLst>
              <a:ext uri="{FF2B5EF4-FFF2-40B4-BE49-F238E27FC236}">
                <a16:creationId xmlns:a16="http://schemas.microsoft.com/office/drawing/2014/main" id="{C2FBBB5A-7B3E-E743-4513-C795065F0D8F}"/>
              </a:ext>
            </a:extLst>
          </p:cNvPr>
          <p:cNvSpPr/>
          <p:nvPr/>
        </p:nvSpPr>
        <p:spPr>
          <a:xfrm>
            <a:off x="1288026" y="2979332"/>
            <a:ext cx="1317523" cy="749808"/>
          </a:xfrm>
          <a:prstGeom prst="flowChartMultidocumen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Dépôt 1</a:t>
            </a:r>
            <a:br>
              <a:rPr lang="fr-FR" sz="1600" dirty="0">
                <a:solidFill>
                  <a:schemeClr val="tx1"/>
                </a:solidFill>
              </a:rPr>
            </a:br>
            <a:r>
              <a:rPr lang="fr-FR" sz="1600" dirty="0">
                <a:solidFill>
                  <a:schemeClr val="tx1"/>
                </a:solidFill>
              </a:rPr>
              <a:t>(main)</a:t>
            </a:r>
          </a:p>
        </p:txBody>
      </p:sp>
      <p:sp>
        <p:nvSpPr>
          <p:cNvPr id="8" name="Organigramme : Disque magnétique 7">
            <a:extLst>
              <a:ext uri="{FF2B5EF4-FFF2-40B4-BE49-F238E27FC236}">
                <a16:creationId xmlns:a16="http://schemas.microsoft.com/office/drawing/2014/main" id="{A7687CDF-7840-10B9-FA45-CE232B1E9B79}"/>
              </a:ext>
            </a:extLst>
          </p:cNvPr>
          <p:cNvSpPr/>
          <p:nvPr/>
        </p:nvSpPr>
        <p:spPr>
          <a:xfrm>
            <a:off x="1115566" y="2329187"/>
            <a:ext cx="4587143" cy="491613"/>
          </a:xfrm>
          <a:prstGeom prst="flowChartMagneticDisk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serveur</a:t>
            </a:r>
          </a:p>
        </p:txBody>
      </p:sp>
      <p:sp>
        <p:nvSpPr>
          <p:cNvPr id="9" name="Organigramme : Disque magnétique 8">
            <a:extLst>
              <a:ext uri="{FF2B5EF4-FFF2-40B4-BE49-F238E27FC236}">
                <a16:creationId xmlns:a16="http://schemas.microsoft.com/office/drawing/2014/main" id="{E6EF4634-89FD-B4F0-37FA-3462FD891767}"/>
              </a:ext>
            </a:extLst>
          </p:cNvPr>
          <p:cNvSpPr/>
          <p:nvPr/>
        </p:nvSpPr>
        <p:spPr>
          <a:xfrm>
            <a:off x="7393858" y="2329186"/>
            <a:ext cx="2189432" cy="491613"/>
          </a:xfrm>
          <a:prstGeom prst="flowChartMagneticDisk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local</a:t>
            </a:r>
          </a:p>
        </p:txBody>
      </p:sp>
      <p:sp>
        <p:nvSpPr>
          <p:cNvPr id="10" name="Organigramme : Multidocument 9">
            <a:extLst>
              <a:ext uri="{FF2B5EF4-FFF2-40B4-BE49-F238E27FC236}">
                <a16:creationId xmlns:a16="http://schemas.microsoft.com/office/drawing/2014/main" id="{9E6E3B75-F2EA-AED4-8954-848C10CC4608}"/>
              </a:ext>
            </a:extLst>
          </p:cNvPr>
          <p:cNvSpPr/>
          <p:nvPr/>
        </p:nvSpPr>
        <p:spPr>
          <a:xfrm>
            <a:off x="1288025" y="3896917"/>
            <a:ext cx="1317523" cy="749808"/>
          </a:xfrm>
          <a:prstGeom prst="flowChartMultidocumen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Dépôt 2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D0F15FF4-CE60-F056-AC91-A15A39A41A89}"/>
              </a:ext>
            </a:extLst>
          </p:cNvPr>
          <p:cNvCxnSpPr>
            <a:cxnSpLocks/>
          </p:cNvCxnSpPr>
          <p:nvPr/>
        </p:nvCxnSpPr>
        <p:spPr>
          <a:xfrm>
            <a:off x="2815558" y="3283975"/>
            <a:ext cx="1127177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rganigramme : Multidocument 12">
            <a:extLst>
              <a:ext uri="{FF2B5EF4-FFF2-40B4-BE49-F238E27FC236}">
                <a16:creationId xmlns:a16="http://schemas.microsoft.com/office/drawing/2014/main" id="{51A9E878-B96F-497C-6C65-88CC5FC2EFDA}"/>
              </a:ext>
            </a:extLst>
          </p:cNvPr>
          <p:cNvSpPr/>
          <p:nvPr/>
        </p:nvSpPr>
        <p:spPr>
          <a:xfrm>
            <a:off x="7829812" y="2979332"/>
            <a:ext cx="1317523" cy="749808"/>
          </a:xfrm>
          <a:prstGeom prst="flowChartMultidocumen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Dépôt 1</a:t>
            </a:r>
          </a:p>
        </p:txBody>
      </p:sp>
      <p:sp>
        <p:nvSpPr>
          <p:cNvPr id="15" name="Organigramme : Procédé prédéfini 14">
            <a:extLst>
              <a:ext uri="{FF2B5EF4-FFF2-40B4-BE49-F238E27FC236}">
                <a16:creationId xmlns:a16="http://schemas.microsoft.com/office/drawing/2014/main" id="{6282871F-0429-B7BE-5F0E-032287FA74C0}"/>
              </a:ext>
            </a:extLst>
          </p:cNvPr>
          <p:cNvSpPr/>
          <p:nvPr/>
        </p:nvSpPr>
        <p:spPr>
          <a:xfrm>
            <a:off x="4100053" y="2914972"/>
            <a:ext cx="1455176" cy="2187969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Organigramme : Multidocument 15">
            <a:extLst>
              <a:ext uri="{FF2B5EF4-FFF2-40B4-BE49-F238E27FC236}">
                <a16:creationId xmlns:a16="http://schemas.microsoft.com/office/drawing/2014/main" id="{1801D54D-1611-0A3F-F406-6D61F24A7EBA}"/>
              </a:ext>
            </a:extLst>
          </p:cNvPr>
          <p:cNvSpPr/>
          <p:nvPr/>
        </p:nvSpPr>
        <p:spPr>
          <a:xfrm>
            <a:off x="4127092" y="2979332"/>
            <a:ext cx="1317523" cy="749808"/>
          </a:xfrm>
          <a:prstGeom prst="flowChartMultidocumen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Dépôt 1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3C41C10-56E7-EB92-DAA9-0D2D75D3C964}"/>
              </a:ext>
            </a:extLst>
          </p:cNvPr>
          <p:cNvSpPr txBox="1"/>
          <p:nvPr/>
        </p:nvSpPr>
        <p:spPr>
          <a:xfrm>
            <a:off x="1509251" y="4795164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ORGA1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848418A-1ED4-B2F5-CBD1-0A4F6D8D449C}"/>
              </a:ext>
            </a:extLst>
          </p:cNvPr>
          <p:cNvSpPr txBox="1"/>
          <p:nvPr/>
        </p:nvSpPr>
        <p:spPr>
          <a:xfrm>
            <a:off x="4370441" y="4795163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USER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D472531-D969-31DF-1CED-F0565A688EA4}"/>
              </a:ext>
            </a:extLst>
          </p:cNvPr>
          <p:cNvSpPr txBox="1"/>
          <p:nvPr/>
        </p:nvSpPr>
        <p:spPr>
          <a:xfrm>
            <a:off x="2909122" y="2979332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2"/>
                </a:solidFill>
              </a:rPr>
              <a:t>fork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33C6DC73-2CB4-C99B-C43D-93C627A1F9D4}"/>
              </a:ext>
            </a:extLst>
          </p:cNvPr>
          <p:cNvCxnSpPr>
            <a:cxnSpLocks/>
          </p:cNvCxnSpPr>
          <p:nvPr/>
        </p:nvCxnSpPr>
        <p:spPr>
          <a:xfrm>
            <a:off x="5894279" y="3265746"/>
            <a:ext cx="1127177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C747F555-97F0-2934-B29C-B9D0F4CBE52C}"/>
              </a:ext>
            </a:extLst>
          </p:cNvPr>
          <p:cNvSpPr txBox="1"/>
          <p:nvPr/>
        </p:nvSpPr>
        <p:spPr>
          <a:xfrm>
            <a:off x="5987843" y="2961103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2"/>
                </a:solidFill>
              </a:rPr>
              <a:t>clone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F1A995C-596C-BCA2-3606-198166DD9415}"/>
              </a:ext>
            </a:extLst>
          </p:cNvPr>
          <p:cNvSpPr txBox="1"/>
          <p:nvPr/>
        </p:nvSpPr>
        <p:spPr>
          <a:xfrm>
            <a:off x="8688552" y="3701179"/>
            <a:ext cx="1900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err="1">
                <a:solidFill>
                  <a:schemeClr val="accent2"/>
                </a:solidFill>
              </a:rPr>
              <a:t>modify</a:t>
            </a:r>
            <a:r>
              <a:rPr lang="fr-FR" sz="1400" b="1" dirty="0">
                <a:solidFill>
                  <a:schemeClr val="accent2"/>
                </a:solidFill>
              </a:rPr>
              <a:t> / update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22622FC-11CF-969C-14BF-F99F5896083F}"/>
              </a:ext>
            </a:extLst>
          </p:cNvPr>
          <p:cNvCxnSpPr>
            <a:cxnSpLocks/>
          </p:cNvCxnSpPr>
          <p:nvPr/>
        </p:nvCxnSpPr>
        <p:spPr>
          <a:xfrm flipH="1">
            <a:off x="7393858" y="4268688"/>
            <a:ext cx="1127177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76073B51-E6E6-8097-ACD1-EBB218E9237F}"/>
              </a:ext>
            </a:extLst>
          </p:cNvPr>
          <p:cNvSpPr txBox="1"/>
          <p:nvPr/>
        </p:nvSpPr>
        <p:spPr>
          <a:xfrm>
            <a:off x="7574173" y="3960911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2"/>
                </a:solidFill>
              </a:rPr>
              <a:t>commit</a:t>
            </a: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C1122FB1-48DB-114F-59A8-6099FD0B8029}"/>
              </a:ext>
            </a:extLst>
          </p:cNvPr>
          <p:cNvCxnSpPr>
            <a:cxnSpLocks/>
          </p:cNvCxnSpPr>
          <p:nvPr/>
        </p:nvCxnSpPr>
        <p:spPr>
          <a:xfrm flipH="1">
            <a:off x="5889807" y="4268688"/>
            <a:ext cx="1127177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B6509542-0ED6-09F6-DFD0-081E38A584B3}"/>
              </a:ext>
            </a:extLst>
          </p:cNvPr>
          <p:cNvSpPr txBox="1"/>
          <p:nvPr/>
        </p:nvSpPr>
        <p:spPr>
          <a:xfrm>
            <a:off x="6050458" y="3960911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2"/>
                </a:solidFill>
              </a:rPr>
              <a:t>push</a:t>
            </a:r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8BBA0E32-EB54-BF1C-5EC2-ACD4003C4B4D}"/>
              </a:ext>
            </a:extLst>
          </p:cNvPr>
          <p:cNvCxnSpPr>
            <a:cxnSpLocks/>
          </p:cNvCxnSpPr>
          <p:nvPr/>
        </p:nvCxnSpPr>
        <p:spPr>
          <a:xfrm>
            <a:off x="5894279" y="4881108"/>
            <a:ext cx="1127177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19F12750-DAF6-7955-F9EF-BBFA084C5495}"/>
              </a:ext>
            </a:extLst>
          </p:cNvPr>
          <p:cNvSpPr txBox="1"/>
          <p:nvPr/>
        </p:nvSpPr>
        <p:spPr>
          <a:xfrm>
            <a:off x="5987843" y="4576465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2"/>
                </a:solidFill>
              </a:rPr>
              <a:t>pull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6ACC1C3-D178-E440-05CF-40CDCB8D2E67}"/>
              </a:ext>
            </a:extLst>
          </p:cNvPr>
          <p:cNvSpPr txBox="1"/>
          <p:nvPr/>
        </p:nvSpPr>
        <p:spPr>
          <a:xfrm>
            <a:off x="9176826" y="3087009"/>
            <a:ext cx="1900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2"/>
                </a:solidFill>
              </a:rPr>
              <a:t>user </a:t>
            </a:r>
            <a:r>
              <a:rPr lang="fr-FR" sz="1400" b="1" dirty="0" err="1">
                <a:solidFill>
                  <a:schemeClr val="accent2"/>
                </a:solidFill>
              </a:rPr>
              <a:t>branch</a:t>
            </a:r>
            <a:endParaRPr lang="fr-FR" sz="1400" b="1" dirty="0">
              <a:solidFill>
                <a:schemeClr val="accent2"/>
              </a:solidFill>
            </a:endParaRP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C23E57C9-087A-445D-62EA-D4B1A446CAFF}"/>
              </a:ext>
            </a:extLst>
          </p:cNvPr>
          <p:cNvCxnSpPr>
            <a:cxnSpLocks/>
          </p:cNvCxnSpPr>
          <p:nvPr/>
        </p:nvCxnSpPr>
        <p:spPr>
          <a:xfrm flipH="1">
            <a:off x="2797191" y="4008956"/>
            <a:ext cx="1127177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0D1CE825-A8F1-01E5-3065-C9BFF8012EA1}"/>
              </a:ext>
            </a:extLst>
          </p:cNvPr>
          <p:cNvSpPr txBox="1"/>
          <p:nvPr/>
        </p:nvSpPr>
        <p:spPr>
          <a:xfrm>
            <a:off x="2957842" y="3730675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2"/>
                </a:solidFill>
              </a:rPr>
              <a:t>pull </a:t>
            </a:r>
            <a:r>
              <a:rPr lang="fr-FR" sz="1400" b="1" dirty="0" err="1">
                <a:solidFill>
                  <a:schemeClr val="accent2"/>
                </a:solidFill>
              </a:rPr>
              <a:t>request</a:t>
            </a:r>
            <a:endParaRPr lang="fr-FR" sz="1400" b="1" dirty="0">
              <a:solidFill>
                <a:schemeClr val="accent2"/>
              </a:solidFill>
            </a:endParaRP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DE9C32AE-FFCD-20DE-1BB7-88783A62FE60}"/>
              </a:ext>
            </a:extLst>
          </p:cNvPr>
          <p:cNvCxnSpPr>
            <a:cxnSpLocks/>
          </p:cNvCxnSpPr>
          <p:nvPr/>
        </p:nvCxnSpPr>
        <p:spPr>
          <a:xfrm flipH="1">
            <a:off x="2779195" y="4583310"/>
            <a:ext cx="1127177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F352DBA1-72B4-4AC1-395A-F30A5BC53E26}"/>
              </a:ext>
            </a:extLst>
          </p:cNvPr>
          <p:cNvSpPr txBox="1"/>
          <p:nvPr/>
        </p:nvSpPr>
        <p:spPr>
          <a:xfrm>
            <a:off x="2939846" y="4305029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2"/>
                </a:solidFill>
              </a:rPr>
              <a:t>merge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CCACDECB-8C8A-042A-98C7-C4935555F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916" y="4569510"/>
            <a:ext cx="3238905" cy="1951320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FE89E02A-CEF3-4A35-9F74-F05934F4B4C5}"/>
              </a:ext>
            </a:extLst>
          </p:cNvPr>
          <p:cNvSpPr txBox="1"/>
          <p:nvPr/>
        </p:nvSpPr>
        <p:spPr>
          <a:xfrm>
            <a:off x="7892160" y="6553459"/>
            <a:ext cx="43458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/>
              <a:t>https://www.atlassian.com/fr/git/tutorials/using-branches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6E98F732-3DEB-C246-7D32-648D1C757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868" y="5452712"/>
            <a:ext cx="5577506" cy="1264347"/>
          </a:xfrm>
          <a:prstGeom prst="rect">
            <a:avLst/>
          </a:prstGeom>
        </p:spPr>
      </p:pic>
      <p:sp>
        <p:nvSpPr>
          <p:cNvPr id="26" name="Titre 1">
            <a:extLst>
              <a:ext uri="{FF2B5EF4-FFF2-40B4-BE49-F238E27FC236}">
                <a16:creationId xmlns:a16="http://schemas.microsoft.com/office/drawing/2014/main" id="{BD093421-EE09-F10B-37F3-687B7407A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/>
          <a:lstStyle/>
          <a:p>
            <a:r>
              <a:rPr lang="fr-FR" dirty="0"/>
              <a:t>Git / </a:t>
            </a:r>
            <a:r>
              <a:rPr lang="fr-FR" dirty="0" err="1"/>
              <a:t>Versionning</a:t>
            </a:r>
            <a:endParaRPr lang="fr-FR" dirty="0"/>
          </a:p>
        </p:txBody>
      </p:sp>
      <p:pic>
        <p:nvPicPr>
          <p:cNvPr id="28" name="Picture 2" descr="Git">
            <a:extLst>
              <a:ext uri="{FF2B5EF4-FFF2-40B4-BE49-F238E27FC236}">
                <a16:creationId xmlns:a16="http://schemas.microsoft.com/office/drawing/2014/main" id="{C3573E59-D27B-AF81-5C8F-05B588621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841" y="629257"/>
            <a:ext cx="20955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58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26" name="Titre 1">
            <a:extLst>
              <a:ext uri="{FF2B5EF4-FFF2-40B4-BE49-F238E27FC236}">
                <a16:creationId xmlns:a16="http://schemas.microsoft.com/office/drawing/2014/main" id="{BD093421-EE09-F10B-37F3-687B7407A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/>
          <a:lstStyle/>
          <a:p>
            <a:r>
              <a:rPr lang="fr-FR" dirty="0"/>
              <a:t>Git / </a:t>
            </a:r>
            <a:r>
              <a:rPr lang="fr-FR" dirty="0" err="1"/>
              <a:t>Versionning</a:t>
            </a:r>
            <a:endParaRPr lang="fr-FR" dirty="0"/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823A37EA-7548-ECD5-F1BF-6B6F339FD7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419818" cy="3694176"/>
          </a:xfrm>
        </p:spPr>
        <p:txBody>
          <a:bodyPr>
            <a:normAutofit fontScale="92500"/>
          </a:bodyPr>
          <a:lstStyle/>
          <a:p>
            <a:r>
              <a:rPr lang="fr-FR" dirty="0"/>
              <a:t>Accès aux versions précédentes</a:t>
            </a:r>
          </a:p>
          <a:p>
            <a:pPr lvl="1"/>
            <a:r>
              <a:rPr lang="fr-FR" b="1" dirty="0" err="1"/>
              <a:t>SourceTree</a:t>
            </a:r>
            <a:r>
              <a:rPr lang="fr-FR" b="1" dirty="0"/>
              <a:t> </a:t>
            </a:r>
            <a:r>
              <a:rPr lang="fr-FR" dirty="0"/>
              <a:t>(par exemple)</a:t>
            </a:r>
          </a:p>
          <a:p>
            <a:pPr lvl="1"/>
            <a:r>
              <a:rPr lang="fr-FR" dirty="0"/>
              <a:t>Possibilité de </a:t>
            </a:r>
            <a:r>
              <a:rPr lang="fr-FR" b="1" dirty="0"/>
              <a:t>voir les modifications</a:t>
            </a:r>
            <a:r>
              <a:rPr lang="fr-FR" dirty="0"/>
              <a:t> et les </a:t>
            </a:r>
            <a:r>
              <a:rPr lang="fr-FR" b="1" dirty="0"/>
              <a:t>différentes branches</a:t>
            </a:r>
          </a:p>
          <a:p>
            <a:pPr lvl="1"/>
            <a:r>
              <a:rPr lang="fr-FR" dirty="0"/>
              <a:t>Possibilité de </a:t>
            </a:r>
            <a:r>
              <a:rPr lang="fr-FR" b="1" dirty="0"/>
              <a:t>restaurer des versions précédentes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77266AD5-CBA5-2F83-7102-02B8D5515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329" y="2315552"/>
            <a:ext cx="6257749" cy="401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733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26" name="Titre 1">
            <a:extLst>
              <a:ext uri="{FF2B5EF4-FFF2-40B4-BE49-F238E27FC236}">
                <a16:creationId xmlns:a16="http://schemas.microsoft.com/office/drawing/2014/main" id="{BD093421-EE09-F10B-37F3-687B7407A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/>
          <a:lstStyle/>
          <a:p>
            <a:r>
              <a:rPr lang="fr-FR" dirty="0"/>
              <a:t>GitHub </a:t>
            </a:r>
            <a:r>
              <a:rPr lang="fr-FR" dirty="0" err="1"/>
              <a:t>DeskTop</a:t>
            </a:r>
            <a:endParaRPr lang="fr-FR" dirty="0"/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823A37EA-7548-ECD5-F1BF-6B6F339FD7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419818" cy="3694176"/>
          </a:xfrm>
        </p:spPr>
        <p:txBody>
          <a:bodyPr>
            <a:normAutofit/>
          </a:bodyPr>
          <a:lstStyle/>
          <a:p>
            <a:r>
              <a:rPr lang="fr-FR" dirty="0"/>
              <a:t>Gestionnaire graphique</a:t>
            </a:r>
          </a:p>
          <a:p>
            <a:pPr lvl="1"/>
            <a:r>
              <a:rPr lang="fr-FR" dirty="0"/>
              <a:t>Affichage des </a:t>
            </a:r>
            <a:r>
              <a:rPr lang="fr-FR" b="1" dirty="0"/>
              <a:t>fichiers modifiés</a:t>
            </a:r>
          </a:p>
          <a:p>
            <a:pPr lvl="1"/>
            <a:r>
              <a:rPr lang="fr-FR" dirty="0"/>
              <a:t>Possibilité de faire toutes les </a:t>
            </a:r>
            <a:r>
              <a:rPr lang="fr-FR" b="1" dirty="0"/>
              <a:t>actions git </a:t>
            </a:r>
            <a:r>
              <a:rPr lang="fr-FR" dirty="0"/>
              <a:t>(commit, pull, push…) </a:t>
            </a:r>
            <a:r>
              <a:rPr lang="fr-FR" b="1" dirty="0"/>
              <a:t>graphiquement</a:t>
            </a:r>
          </a:p>
        </p:txBody>
      </p:sp>
      <p:pic>
        <p:nvPicPr>
          <p:cNvPr id="2050" name="Picture 2" descr="Screenshot of GitHub Desktop running on Windows">
            <a:extLst>
              <a:ext uri="{FF2B5EF4-FFF2-40B4-BE49-F238E27FC236}">
                <a16:creationId xmlns:a16="http://schemas.microsoft.com/office/drawing/2014/main" id="{9C89134C-9F2F-179B-5BAA-D7CB780D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029" y="2265753"/>
            <a:ext cx="6427297" cy="441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0108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rganigramme : Procédé prédéfini 27">
            <a:extLst>
              <a:ext uri="{FF2B5EF4-FFF2-40B4-BE49-F238E27FC236}">
                <a16:creationId xmlns:a16="http://schemas.microsoft.com/office/drawing/2014/main" id="{7C8E1384-DB21-CA9B-7694-4DB8D98AC8FF}"/>
              </a:ext>
            </a:extLst>
          </p:cNvPr>
          <p:cNvSpPr/>
          <p:nvPr/>
        </p:nvSpPr>
        <p:spPr>
          <a:xfrm>
            <a:off x="580102" y="2238984"/>
            <a:ext cx="5987845" cy="3178589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GitHub / Dépôts de </a:t>
            </a:r>
            <a:r>
              <a:rPr lang="fr-FR" dirty="0" err="1"/>
              <a:t>SupOp</a:t>
            </a:r>
            <a:endParaRPr lang="fr-FR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pic>
        <p:nvPicPr>
          <p:cNvPr id="2050" name="Picture 2" descr="Résultat de recherche d'images pour &quot;github logo&quot;">
            <a:extLst>
              <a:ext uri="{FF2B5EF4-FFF2-40B4-BE49-F238E27FC236}">
                <a16:creationId xmlns:a16="http://schemas.microsoft.com/office/drawing/2014/main" id="{EF17F59B-3DC2-541B-6AF7-484C8DC25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379" y="461391"/>
            <a:ext cx="2276475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F08C0E92-34E3-2C36-4A6A-83BF6D640F89}"/>
              </a:ext>
            </a:extLst>
          </p:cNvPr>
          <p:cNvSpPr txBox="1"/>
          <p:nvPr/>
        </p:nvSpPr>
        <p:spPr>
          <a:xfrm>
            <a:off x="1238864" y="2264443"/>
            <a:ext cx="4857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github.com/orgs/IOGS-Digital-Methods/</a:t>
            </a:r>
          </a:p>
        </p:txBody>
      </p:sp>
      <p:sp>
        <p:nvSpPr>
          <p:cNvPr id="33" name="Organigramme : Multidocument 32">
            <a:extLst>
              <a:ext uri="{FF2B5EF4-FFF2-40B4-BE49-F238E27FC236}">
                <a16:creationId xmlns:a16="http://schemas.microsoft.com/office/drawing/2014/main" id="{C06DF6EC-93DC-3317-BB3F-7C922B719ADD}"/>
              </a:ext>
            </a:extLst>
          </p:cNvPr>
          <p:cNvSpPr/>
          <p:nvPr/>
        </p:nvSpPr>
        <p:spPr>
          <a:xfrm>
            <a:off x="825910" y="2679192"/>
            <a:ext cx="2753031" cy="749808"/>
          </a:xfrm>
          <a:prstGeom prst="flowChartMultidocumen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SupOpNumTools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FEA998A8-8F4C-DEB5-AB8F-3A1BFF987EF1}"/>
              </a:ext>
            </a:extLst>
          </p:cNvPr>
          <p:cNvSpPr txBox="1"/>
          <p:nvPr/>
        </p:nvSpPr>
        <p:spPr>
          <a:xfrm>
            <a:off x="3637934" y="2669212"/>
            <a:ext cx="224175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Package Python</a:t>
            </a:r>
            <a:br>
              <a:rPr lang="fr-FR" sz="1400" dirty="0">
                <a:solidFill>
                  <a:schemeClr val="bg1"/>
                </a:solidFill>
              </a:rPr>
            </a:br>
            <a:r>
              <a:rPr lang="fr-FR" sz="1400" dirty="0">
                <a:solidFill>
                  <a:schemeClr val="bg1"/>
                </a:solidFill>
              </a:rPr>
              <a:t>Exemples</a:t>
            </a:r>
          </a:p>
          <a:p>
            <a:r>
              <a:rPr lang="fr-FR" sz="1400" i="1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38" name="Organigramme : Multidocument 37">
            <a:extLst>
              <a:ext uri="{FF2B5EF4-FFF2-40B4-BE49-F238E27FC236}">
                <a16:creationId xmlns:a16="http://schemas.microsoft.com/office/drawing/2014/main" id="{F97A46F0-1D38-4DA8-754A-364645430D76}"/>
              </a:ext>
            </a:extLst>
          </p:cNvPr>
          <p:cNvSpPr/>
          <p:nvPr/>
        </p:nvSpPr>
        <p:spPr>
          <a:xfrm>
            <a:off x="801331" y="3609569"/>
            <a:ext cx="2753031" cy="749808"/>
          </a:xfrm>
          <a:prstGeom prst="flowChartMultidocumen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Engineer</a:t>
            </a:r>
            <a:r>
              <a:rPr lang="fr-FR" sz="1600" b="1" dirty="0">
                <a:solidFill>
                  <a:schemeClr val="tx1"/>
                </a:solidFill>
              </a:rPr>
              <a:t> courses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3587397D-3581-92C8-8BB3-9B22ABDD174C}"/>
              </a:ext>
            </a:extLst>
          </p:cNvPr>
          <p:cNvSpPr txBox="1"/>
          <p:nvPr/>
        </p:nvSpPr>
        <p:spPr>
          <a:xfrm>
            <a:off x="3667432" y="3620713"/>
            <a:ext cx="24285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Ressources / Cours</a:t>
            </a:r>
            <a:br>
              <a:rPr lang="fr-FR" sz="1400" dirty="0">
                <a:solidFill>
                  <a:schemeClr val="bg1"/>
                </a:solidFill>
              </a:rPr>
            </a:br>
            <a:r>
              <a:rPr lang="fr-FR" sz="1400" dirty="0">
                <a:solidFill>
                  <a:schemeClr val="bg1"/>
                </a:solidFill>
              </a:rPr>
              <a:t>Exemples</a:t>
            </a:r>
          </a:p>
          <a:p>
            <a:r>
              <a:rPr lang="fr-FR" sz="1400" i="1" dirty="0">
                <a:solidFill>
                  <a:schemeClr val="bg1"/>
                </a:solidFill>
              </a:rPr>
              <a:t>Outils Numériques</a:t>
            </a:r>
          </a:p>
          <a:p>
            <a:r>
              <a:rPr lang="fr-FR" sz="1400" i="1" dirty="0">
                <a:solidFill>
                  <a:schemeClr val="bg1"/>
                </a:solidFill>
              </a:rPr>
              <a:t>	Classé par semestre</a:t>
            </a:r>
          </a:p>
        </p:txBody>
      </p:sp>
      <p:sp>
        <p:nvSpPr>
          <p:cNvPr id="40" name="Organigramme : Multidocument 39">
            <a:extLst>
              <a:ext uri="{FF2B5EF4-FFF2-40B4-BE49-F238E27FC236}">
                <a16:creationId xmlns:a16="http://schemas.microsoft.com/office/drawing/2014/main" id="{0C4D0EC6-35DD-6AF1-055F-1163CB7AD350}"/>
              </a:ext>
            </a:extLst>
          </p:cNvPr>
          <p:cNvSpPr/>
          <p:nvPr/>
        </p:nvSpPr>
        <p:spPr>
          <a:xfrm>
            <a:off x="747253" y="4485346"/>
            <a:ext cx="2753031" cy="749808"/>
          </a:xfrm>
          <a:prstGeom prst="flowChartMultidocumen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SupOpDemos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41" name="Organigramme : Procédé prédéfini 40">
            <a:extLst>
              <a:ext uri="{FF2B5EF4-FFF2-40B4-BE49-F238E27FC236}">
                <a16:creationId xmlns:a16="http://schemas.microsoft.com/office/drawing/2014/main" id="{F85948BA-F471-97C7-3CF0-5A46593EDA26}"/>
              </a:ext>
            </a:extLst>
          </p:cNvPr>
          <p:cNvSpPr/>
          <p:nvPr/>
        </p:nvSpPr>
        <p:spPr>
          <a:xfrm>
            <a:off x="7880556" y="2238984"/>
            <a:ext cx="3859159" cy="1085400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621A7EA8-7F54-0BCB-E49D-1C2B148CBF73}"/>
              </a:ext>
            </a:extLst>
          </p:cNvPr>
          <p:cNvSpPr txBox="1"/>
          <p:nvPr/>
        </p:nvSpPr>
        <p:spPr>
          <a:xfrm>
            <a:off x="8424046" y="2299880"/>
            <a:ext cx="2989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IOGS-</a:t>
            </a:r>
            <a:r>
              <a:rPr lang="fr-FR" b="1" dirty="0" err="1">
                <a:solidFill>
                  <a:schemeClr val="bg1"/>
                </a:solidFill>
              </a:rPr>
              <a:t>LEnsE</a:t>
            </a:r>
            <a:r>
              <a:rPr lang="fr-FR" b="1" dirty="0">
                <a:solidFill>
                  <a:schemeClr val="bg1"/>
                </a:solidFill>
              </a:rPr>
              <a:t>-</a:t>
            </a:r>
            <a:r>
              <a:rPr lang="fr-FR" b="1" dirty="0" err="1">
                <a:solidFill>
                  <a:schemeClr val="bg1"/>
                </a:solidFill>
              </a:rPr>
              <a:t>embedded</a:t>
            </a:r>
            <a:r>
              <a:rPr lang="fr-FR" b="1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43" name="Organigramme : Procédé prédéfini 42">
            <a:extLst>
              <a:ext uri="{FF2B5EF4-FFF2-40B4-BE49-F238E27FC236}">
                <a16:creationId xmlns:a16="http://schemas.microsoft.com/office/drawing/2014/main" id="{4D7B85F0-18FC-29B8-DB3A-8C7DF1EDDA05}"/>
              </a:ext>
            </a:extLst>
          </p:cNvPr>
          <p:cNvSpPr/>
          <p:nvPr/>
        </p:nvSpPr>
        <p:spPr>
          <a:xfrm>
            <a:off x="7880556" y="3832565"/>
            <a:ext cx="3859159" cy="1085400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D80E2957-A949-8B49-7A5F-C50213921CB0}"/>
              </a:ext>
            </a:extLst>
          </p:cNvPr>
          <p:cNvSpPr txBox="1"/>
          <p:nvPr/>
        </p:nvSpPr>
        <p:spPr>
          <a:xfrm>
            <a:off x="8008373" y="3891565"/>
            <a:ext cx="3731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IOGS-</a:t>
            </a:r>
            <a:r>
              <a:rPr lang="fr-FR" b="1" dirty="0" err="1">
                <a:solidFill>
                  <a:schemeClr val="bg1"/>
                </a:solidFill>
              </a:rPr>
              <a:t>LEnsE</a:t>
            </a:r>
            <a:r>
              <a:rPr lang="fr-FR" b="1" dirty="0">
                <a:solidFill>
                  <a:schemeClr val="bg1"/>
                </a:solidFill>
              </a:rPr>
              <a:t>-interface-</a:t>
            </a:r>
            <a:r>
              <a:rPr lang="fr-FR" b="1" dirty="0" err="1">
                <a:solidFill>
                  <a:schemeClr val="bg1"/>
                </a:solidFill>
              </a:rPr>
              <a:t>projects</a:t>
            </a:r>
            <a:r>
              <a:rPr lang="fr-FR" b="1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8CF4056A-B9CD-99EE-C2D3-223259BCBD2A}"/>
              </a:ext>
            </a:extLst>
          </p:cNvPr>
          <p:cNvSpPr txBox="1"/>
          <p:nvPr/>
        </p:nvSpPr>
        <p:spPr>
          <a:xfrm>
            <a:off x="8549406" y="2664198"/>
            <a:ext cx="27382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Librairies pour l’embarqué</a:t>
            </a:r>
            <a:br>
              <a:rPr lang="fr-FR" sz="1400" dirty="0">
                <a:solidFill>
                  <a:schemeClr val="bg1"/>
                </a:solidFill>
              </a:rPr>
            </a:br>
            <a:r>
              <a:rPr lang="fr-FR" sz="1400" i="1" dirty="0">
                <a:solidFill>
                  <a:schemeClr val="bg1"/>
                </a:solidFill>
              </a:rPr>
              <a:t>Systèmes électroniques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6490D335-DE65-8A66-2168-6117F49CDFB5}"/>
              </a:ext>
            </a:extLst>
          </p:cNvPr>
          <p:cNvSpPr txBox="1"/>
          <p:nvPr/>
        </p:nvSpPr>
        <p:spPr>
          <a:xfrm>
            <a:off x="8549406" y="4245858"/>
            <a:ext cx="27382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Dépôts des projets de 1A et 2A</a:t>
            </a:r>
            <a:endParaRPr lang="fr-FR" sz="1400" i="1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A4A7FB-5457-2684-88B1-CDE54C884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800" y="5443559"/>
            <a:ext cx="4830915" cy="109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54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556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2229556" y="3309795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chercheur.se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351" y="5396089"/>
            <a:ext cx="2336799" cy="1326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44" y="2249721"/>
            <a:ext cx="2512281" cy="150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278" y="2112763"/>
            <a:ext cx="1965229" cy="1390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2229556" y="3757089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manageur.se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45" y="5379098"/>
            <a:ext cx="2072479" cy="1360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3687" y="3715514"/>
            <a:ext cx="1351360" cy="1528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553" y="3899583"/>
            <a:ext cx="2042342" cy="1344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27" y="5033775"/>
            <a:ext cx="4581525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768527" y="6462525"/>
            <a:ext cx="40511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Light" panose="020B0502040204020203" pitchFamily="34" charset="0"/>
                <a:hlinkClick r:id="rId11"/>
              </a:rPr>
              <a:t>http://lense.institutoptique.fr/insertion/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Light" panose="020B0502040204020203" pitchFamily="34" charset="0"/>
              </a:rPr>
              <a:t>     Données 2023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Dans 3 ans, vous serez…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86B45CC-D28D-8497-2681-7884BB77E3B2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3427381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06821">
            <a:off x="5890344" y="3185824"/>
            <a:ext cx="1982870" cy="2016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Connecteur droit 5"/>
          <p:cNvCxnSpPr/>
          <p:nvPr/>
        </p:nvCxnSpPr>
        <p:spPr>
          <a:xfrm flipV="1">
            <a:off x="5350052" y="4079270"/>
            <a:ext cx="566565" cy="126037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556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2229556" y="3309795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chercheur.se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477" y="5875924"/>
            <a:ext cx="1521406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8445" y="3130107"/>
            <a:ext cx="1581939" cy="94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976" y="2116397"/>
            <a:ext cx="1294408" cy="91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2229556" y="3757089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manageur.se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153" y="5033775"/>
            <a:ext cx="1173305" cy="770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351" y="2103322"/>
            <a:ext cx="832914" cy="941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5439" y="4079270"/>
            <a:ext cx="1174945" cy="773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768527" y="6462525"/>
            <a:ext cx="40511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Light" panose="020B0502040204020203" pitchFamily="34" charset="0"/>
                <a:hlinkClick r:id="rId11"/>
              </a:rPr>
              <a:t>http://lense.institutoptique.fr/insertion/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Light" panose="020B0502040204020203" pitchFamily="34" charset="0"/>
              </a:rPr>
              <a:t>     Données 2023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27" y="5033775"/>
            <a:ext cx="4581525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Connecteur droit 20"/>
          <p:cNvCxnSpPr>
            <a:endCxn id="3074" idx="2"/>
          </p:cNvCxnSpPr>
          <p:nvPr/>
        </p:nvCxnSpPr>
        <p:spPr>
          <a:xfrm flipV="1">
            <a:off x="5350052" y="5175584"/>
            <a:ext cx="1762296" cy="44521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5600040" y="3309795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Bahnschrift SemiBold SemiConden" panose="020B0502040204020203" pitchFamily="34" charset="0"/>
              </a:rPr>
              <a:t>Autres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7649347" y="3181541"/>
            <a:ext cx="856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Bahnschrift SemiBold SemiConden" panose="020B0502040204020203" pitchFamily="34" charset="0"/>
              </a:rPr>
              <a:t>Photonique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6381731" y="5354281"/>
            <a:ext cx="1170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Bahnschrift SemiBold SemiConden" panose="020B0502040204020203" pitchFamily="34" charset="0"/>
              </a:rPr>
              <a:t>Hors Photonique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122" y="5908645"/>
            <a:ext cx="2549025" cy="805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Dans 3 ans, vous serez…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2E0A294-E10D-D092-E4E7-9550A6B1D4BC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3197678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BABC9556-7DB8-25B3-916C-CADCF1573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" y="4459528"/>
            <a:ext cx="1847850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Orange logo et symbole, sens, histoire, PNG, marque">
            <a:extLst>
              <a:ext uri="{FF2B5EF4-FFF2-40B4-BE49-F238E27FC236}">
                <a16:creationId xmlns:a16="http://schemas.microsoft.com/office/drawing/2014/main" id="{5A42BDA8-906F-5462-FB89-79BF860A0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" y="2218406"/>
            <a:ext cx="1403985" cy="54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36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Stages de 3A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2E0A294-E10D-D092-E4E7-9550A6B1D4BC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0B04F24-6565-A03E-F06E-CCA25280D769}"/>
              </a:ext>
            </a:extLst>
          </p:cNvPr>
          <p:cNvSpPr txBox="1"/>
          <p:nvPr/>
        </p:nvSpPr>
        <p:spPr>
          <a:xfrm>
            <a:off x="477520" y="2659987"/>
            <a:ext cx="42468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i="0" dirty="0">
                <a:effectLst/>
                <a:latin typeface="Calibri" panose="020F0502020204030204" pitchFamily="34" charset="0"/>
              </a:rPr>
              <a:t>Utilisation de l'</a:t>
            </a:r>
            <a:r>
              <a:rPr lang="fr-FR" sz="1800" b="1" i="0" dirty="0">
                <a:effectLst/>
                <a:latin typeface="Calibri" panose="020F0502020204030204" pitchFamily="34" charset="0"/>
              </a:rPr>
              <a:t>IA</a:t>
            </a:r>
            <a:r>
              <a:rPr lang="fr-FR" sz="1800" i="0" dirty="0">
                <a:effectLst/>
                <a:latin typeface="Calibri" panose="020F0502020204030204" pitchFamily="34" charset="0"/>
              </a:rPr>
              <a:t> pour </a:t>
            </a:r>
            <a:r>
              <a:rPr lang="fr-FR" sz="1800" i="0" dirty="0" err="1">
                <a:effectLst/>
                <a:latin typeface="Calibri" panose="020F0502020204030204" pitchFamily="34" charset="0"/>
              </a:rPr>
              <a:t>réduire</a:t>
            </a:r>
            <a:r>
              <a:rPr lang="fr-FR" sz="1800" i="0" dirty="0">
                <a:effectLst/>
                <a:latin typeface="Calibri" panose="020F0502020204030204" pitchFamily="34" charset="0"/>
              </a:rPr>
              <a:t> la consommation des </a:t>
            </a:r>
            <a:r>
              <a:rPr lang="fr-FR" sz="1800" i="0" dirty="0" err="1">
                <a:effectLst/>
                <a:latin typeface="Calibri" panose="020F0502020204030204" pitchFamily="34" charset="0"/>
              </a:rPr>
              <a:t>réseaux</a:t>
            </a:r>
            <a:r>
              <a:rPr lang="fr-FR" sz="1800" i="0" dirty="0">
                <a:effectLst/>
                <a:latin typeface="Calibri" panose="020F0502020204030204" pitchFamily="34" charset="0"/>
              </a:rPr>
              <a:t> d'</a:t>
            </a:r>
            <a:r>
              <a:rPr lang="fr-FR" sz="1800" i="0" dirty="0" err="1">
                <a:effectLst/>
                <a:latin typeface="Calibri" panose="020F0502020204030204" pitchFamily="34" charset="0"/>
              </a:rPr>
              <a:t>accès</a:t>
            </a:r>
            <a:r>
              <a:rPr lang="fr-FR" sz="1800" i="0" dirty="0">
                <a:effectLst/>
                <a:latin typeface="Calibri" panose="020F0502020204030204" pitchFamily="34" charset="0"/>
              </a:rPr>
              <a:t> radio.</a:t>
            </a:r>
            <a:endParaRPr lang="fr-FR" dirty="0"/>
          </a:p>
        </p:txBody>
      </p:sp>
      <p:pic>
        <p:nvPicPr>
          <p:cNvPr id="1026" name="Picture 2" descr="About - Lambda-X Ophthalmics">
            <a:extLst>
              <a:ext uri="{FF2B5EF4-FFF2-40B4-BE49-F238E27FC236}">
                <a16:creationId xmlns:a16="http://schemas.microsoft.com/office/drawing/2014/main" id="{B9435109-1DB2-4741-F753-703E2525C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9346" y="2814320"/>
            <a:ext cx="2270125" cy="39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904E671-07FA-FC78-1C3E-447716A45104}"/>
              </a:ext>
            </a:extLst>
          </p:cNvPr>
          <p:cNvSpPr txBox="1"/>
          <p:nvPr/>
        </p:nvSpPr>
        <p:spPr>
          <a:xfrm>
            <a:off x="6736080" y="3278109"/>
            <a:ext cx="497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i="0" dirty="0">
                <a:effectLst/>
                <a:latin typeface="Calibri" panose="020F0502020204030204" pitchFamily="34" charset="0"/>
              </a:rPr>
              <a:t>Caractérisation</a:t>
            </a:r>
            <a:r>
              <a:rPr lang="fr-FR" sz="1800" i="0" dirty="0">
                <a:effectLst/>
                <a:latin typeface="Calibri" panose="020F0502020204030204" pitchFamily="34" charset="0"/>
              </a:rPr>
              <a:t> d’objectifs optiques infra-rouges</a:t>
            </a:r>
            <a:endParaRPr lang="fr-FR" dirty="0"/>
          </a:p>
        </p:txBody>
      </p:sp>
      <p:pic>
        <p:nvPicPr>
          <p:cNvPr id="1030" name="Picture 6" descr="Toyota Logo : histoire, signification de l'emblème">
            <a:extLst>
              <a:ext uri="{FF2B5EF4-FFF2-40B4-BE49-F238E27FC236}">
                <a16:creationId xmlns:a16="http://schemas.microsoft.com/office/drawing/2014/main" id="{6E9D97E0-0E52-C0B5-07FC-005678B6A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" y="3573026"/>
            <a:ext cx="1150252" cy="64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D64BAE4-75D2-EB72-B4D7-D13C2A674824}"/>
              </a:ext>
            </a:extLst>
          </p:cNvPr>
          <p:cNvSpPr txBox="1"/>
          <p:nvPr/>
        </p:nvSpPr>
        <p:spPr>
          <a:xfrm>
            <a:off x="834966" y="4042303"/>
            <a:ext cx="572008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latin typeface="Calibri" panose="020F0502020204030204" pitchFamily="34" charset="0"/>
              </a:rPr>
              <a:t>Amélioration</a:t>
            </a:r>
            <a:r>
              <a:rPr lang="fr-FR" sz="1800" b="1" i="0" dirty="0">
                <a:effectLst/>
                <a:latin typeface="Calibri" panose="020F0502020204030204" pitchFamily="34" charset="0"/>
              </a:rPr>
              <a:t> des fonctions ADAS </a:t>
            </a:r>
            <a:r>
              <a:rPr lang="fr-FR" sz="1800" i="0" dirty="0">
                <a:effectLst/>
                <a:latin typeface="Calibri" panose="020F0502020204030204" pitchFamily="34" charset="0"/>
              </a:rPr>
              <a:t>sur les routes publiques.</a:t>
            </a:r>
          </a:p>
          <a:p>
            <a:r>
              <a:rPr lang="fr-FR" sz="1600" dirty="0">
                <a:latin typeface="Calibri" panose="020F0502020204030204" pitchFamily="34" charset="0"/>
              </a:rPr>
              <a:t>ADAS = </a:t>
            </a:r>
            <a:r>
              <a:rPr lang="fr-FR" sz="1600" i="0" dirty="0">
                <a:effectLst/>
                <a:latin typeface="var(--chakra-fonts-heading)"/>
              </a:rPr>
              <a:t>Advanced Driver Assistance </a:t>
            </a:r>
            <a:r>
              <a:rPr lang="fr-FR" sz="1600" i="0" dirty="0" err="1">
                <a:effectLst/>
                <a:latin typeface="var(--chakra-fonts-heading)"/>
              </a:rPr>
              <a:t>Systems</a:t>
            </a:r>
            <a:endParaRPr lang="fr-FR" dirty="0"/>
          </a:p>
        </p:txBody>
      </p:sp>
      <p:pic>
        <p:nvPicPr>
          <p:cNvPr id="1032" name="Picture 8" descr="Thales Alenia Space | Site officiel">
            <a:extLst>
              <a:ext uri="{FF2B5EF4-FFF2-40B4-BE49-F238E27FC236}">
                <a16:creationId xmlns:a16="http://schemas.microsoft.com/office/drawing/2014/main" id="{CB77A470-AAD3-08C9-1692-680C420F8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252" y="4150103"/>
            <a:ext cx="22383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271B791-44D7-D994-4B19-2FF7719F7C85}"/>
              </a:ext>
            </a:extLst>
          </p:cNvPr>
          <p:cNvSpPr txBox="1"/>
          <p:nvPr/>
        </p:nvSpPr>
        <p:spPr>
          <a:xfrm>
            <a:off x="6091346" y="50497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i="0" dirty="0">
                <a:effectLst/>
                <a:latin typeface="Calibri" panose="020F0502020204030204" pitchFamily="34" charset="0"/>
              </a:rPr>
              <a:t>Analyse optique </a:t>
            </a:r>
            <a:r>
              <a:rPr lang="fr-FR" sz="1800" i="0" dirty="0">
                <a:effectLst/>
                <a:latin typeface="Calibri" panose="020F0502020204030204" pitchFamily="34" charset="0"/>
              </a:rPr>
              <a:t>en appui des programmes LISA et ATHENA.</a:t>
            </a:r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7465510-7758-F545-9E05-D01E34175B17}"/>
              </a:ext>
            </a:extLst>
          </p:cNvPr>
          <p:cNvSpPr txBox="1"/>
          <p:nvPr/>
        </p:nvSpPr>
        <p:spPr>
          <a:xfrm>
            <a:off x="834966" y="52233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i="0" dirty="0">
                <a:effectLst/>
                <a:latin typeface="Calibri" panose="020F0502020204030204" pitchFamily="34" charset="0"/>
              </a:rPr>
              <a:t>Evaluation d'images </a:t>
            </a:r>
            <a:r>
              <a:rPr lang="fr-FR" sz="1800" i="0" dirty="0">
                <a:effectLst/>
                <a:latin typeface="Calibri" panose="020F0502020204030204" pitchFamily="34" charset="0"/>
              </a:rPr>
              <a:t>HDR sur les smartphones</a:t>
            </a:r>
            <a:endParaRPr lang="fr-FR" dirty="0"/>
          </a:p>
        </p:txBody>
      </p:sp>
      <p:pic>
        <p:nvPicPr>
          <p:cNvPr id="1036" name="Picture 12" descr="ESA - Histoire du logo de l'ESA">
            <a:extLst>
              <a:ext uri="{FF2B5EF4-FFF2-40B4-BE49-F238E27FC236}">
                <a16:creationId xmlns:a16="http://schemas.microsoft.com/office/drawing/2014/main" id="{CE5C31C0-A0F5-F81F-C450-7D8115150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278" y="5612053"/>
            <a:ext cx="1118820" cy="70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25FB7D5F-1880-3F82-18C9-9B02C8D309AF}"/>
              </a:ext>
            </a:extLst>
          </p:cNvPr>
          <p:cNvSpPr txBox="1"/>
          <p:nvPr/>
        </p:nvSpPr>
        <p:spPr>
          <a:xfrm>
            <a:off x="6096000" y="61356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i="0" dirty="0">
                <a:effectLst/>
                <a:latin typeface="Calibri" panose="020F0502020204030204" pitchFamily="34" charset="0"/>
              </a:rPr>
              <a:t>Calibration de systèmes optiques</a:t>
            </a:r>
            <a:r>
              <a:rPr lang="fr-FR" sz="1800" i="0" dirty="0">
                <a:effectLst/>
                <a:latin typeface="Calibri" panose="020F0502020204030204" pitchFamily="34" charset="0"/>
              </a:rPr>
              <a:t> en vol depuis la Terre</a:t>
            </a:r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834EEA1-1AC2-8056-6748-465B19886C35}"/>
              </a:ext>
            </a:extLst>
          </p:cNvPr>
          <p:cNvSpPr txBox="1"/>
          <p:nvPr/>
        </p:nvSpPr>
        <p:spPr>
          <a:xfrm>
            <a:off x="3098800" y="6422796"/>
            <a:ext cx="2296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i="0" dirty="0">
                <a:effectLst/>
                <a:latin typeface="Calibri" panose="020F0502020204030204" pitchFamily="34" charset="0"/>
              </a:rPr>
              <a:t>Audit financier</a:t>
            </a:r>
            <a:endParaRPr lang="fr-FR" dirty="0"/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3A544487-E342-A97C-C66D-C93AFE07F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023" y="5875666"/>
            <a:ext cx="519886" cy="51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117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543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3166543" y="3309795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chercheur.se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3166543" y="3757089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manageur.se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1004712" y="3061970"/>
            <a:ext cx="3820498" cy="833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400" dirty="0">
                <a:latin typeface="Bahnschrift SemiBold SemiConden" panose="020B0502040204020203" pitchFamily="34" charset="0"/>
              </a:rPr>
              <a:t>devenir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513358" y="4069878"/>
            <a:ext cx="18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28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3 ans, pour…</a:t>
            </a:r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354617"/>
              </p:ext>
            </p:extLst>
          </p:nvPr>
        </p:nvGraphicFramePr>
        <p:xfrm>
          <a:off x="6946900" y="2665413"/>
          <a:ext cx="4462463" cy="2544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0" imgH="0" progId="PBrush">
                  <p:embed/>
                </p:oleObj>
              </mc:Choice>
              <mc:Fallback>
                <p:oleObj name="Bitmap Image" r:id="rId4" imgW="0" imgH="0" progId="PBrush">
                  <p:embed/>
                  <p:pic>
                    <p:nvPicPr>
                      <p:cNvPr id="0" name="Obje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6900" y="2665413"/>
                        <a:ext cx="4462463" cy="2544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C2D2867A-6571-E311-F808-FC89617614CE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1180030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7513358" y="4069878"/>
            <a:ext cx="18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5C095CCF-56E7-4381-907E-24E5DEE8F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53" y="2554672"/>
            <a:ext cx="6310648" cy="386512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05F17601-B9A3-449E-8D1A-AD63CE3F5D1F}"/>
              </a:ext>
            </a:extLst>
          </p:cNvPr>
          <p:cNvSpPr txBox="1"/>
          <p:nvPr/>
        </p:nvSpPr>
        <p:spPr>
          <a:xfrm>
            <a:off x="552553" y="6419795"/>
            <a:ext cx="60975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https://www.mercialfred.com/</a:t>
            </a:r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1A0AB87A-3C4F-4969-B8CA-A2A0B9AF5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0817" y="2211962"/>
            <a:ext cx="4557146" cy="2400481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2BE63E1F-2263-4F2B-8375-88DEE05E50C5}"/>
              </a:ext>
            </a:extLst>
          </p:cNvPr>
          <p:cNvSpPr txBox="1"/>
          <p:nvPr/>
        </p:nvSpPr>
        <p:spPr>
          <a:xfrm>
            <a:off x="7320817" y="4612443"/>
            <a:ext cx="45571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https://www.spreadshirt.ch/fr/</a:t>
            </a:r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Bahnschrift SemiBold SemiConden" panose="020B0502040204020203" pitchFamily="34" charset="0"/>
              </a:rPr>
              <a:t>Un.e</a:t>
            </a:r>
            <a:r>
              <a:rPr lang="fr-FR" dirty="0">
                <a:latin typeface="Bahnschrift SemiBold SemiConden" panose="020B0502040204020203" pitchFamily="34" charset="0"/>
              </a:rPr>
              <a:t> </a:t>
            </a:r>
            <a:r>
              <a:rPr lang="fr-FR" dirty="0" err="1">
                <a:latin typeface="Bahnschrift SemiBold SemiConden" panose="020B0502040204020203" pitchFamily="34" charset="0"/>
              </a:rPr>
              <a:t>ingénieur.e</a:t>
            </a:r>
            <a:r>
              <a:rPr lang="fr-FR" dirty="0">
                <a:latin typeface="Bahnschrift SemiBold SemiConden" panose="020B0502040204020203" pitchFamily="34" charset="0"/>
              </a:rPr>
              <a:t>, c’est quoi ?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3AE3ACC-6217-9977-C0A1-0FBA9F13CFE2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3244879343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624"/>
      </a:dk2>
      <a:lt2>
        <a:srgbClr val="E2E8E6"/>
      </a:lt2>
      <a:accent1>
        <a:srgbClr val="C696A7"/>
      </a:accent1>
      <a:accent2>
        <a:srgbClr val="BA827F"/>
      </a:accent2>
      <a:accent3>
        <a:srgbClr val="BC9E83"/>
      </a:accent3>
      <a:accent4>
        <a:srgbClr val="ABA575"/>
      </a:accent4>
      <a:accent5>
        <a:srgbClr val="9CA87F"/>
      </a:accent5>
      <a:accent6>
        <a:srgbClr val="85AD76"/>
      </a:accent6>
      <a:hlink>
        <a:srgbClr val="568F7B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TM03457452[[fn=Céleste]]</Template>
  <TotalTime>466</TotalTime>
  <Words>1491</Words>
  <Application>Microsoft Office PowerPoint</Application>
  <PresentationFormat>Grand écran</PresentationFormat>
  <Paragraphs>454</Paragraphs>
  <Slides>46</Slides>
  <Notes>36</Notes>
  <HiddenSlides>0</HiddenSlides>
  <MMClips>0</MMClips>
  <ScaleCrop>false</ScaleCrop>
  <HeadingPairs>
    <vt:vector size="8" baseType="variant">
      <vt:variant>
        <vt:lpstr>Polices utilisées</vt:lpstr>
      </vt:variant>
      <vt:variant>
        <vt:i4>16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46</vt:i4>
      </vt:variant>
    </vt:vector>
  </HeadingPairs>
  <TitlesOfParts>
    <vt:vector size="64" baseType="lpstr">
      <vt:lpstr>Arial</vt:lpstr>
      <vt:lpstr>Avenir Next LT Pro</vt:lpstr>
      <vt:lpstr>Bahnschrift</vt:lpstr>
      <vt:lpstr>Bahnschrift Light</vt:lpstr>
      <vt:lpstr>Bahnschrift SemiBold</vt:lpstr>
      <vt:lpstr>Bahnschrift SemiBold SemiConden</vt:lpstr>
      <vt:lpstr>Calibri</vt:lpstr>
      <vt:lpstr>century gothic</vt:lpstr>
      <vt:lpstr>century gothic, verdana, arial, sans-serif</vt:lpstr>
      <vt:lpstr>Montserrat</vt:lpstr>
      <vt:lpstr>Mystical Woods Smooth Script</vt:lpstr>
      <vt:lpstr>Raleway</vt:lpstr>
      <vt:lpstr>Raleway ExtraBold</vt:lpstr>
      <vt:lpstr>var(--chakra-fonts-heading)</vt:lpstr>
      <vt:lpstr>Verdana</vt:lpstr>
      <vt:lpstr>YouTube Sans</vt:lpstr>
      <vt:lpstr>AccentBoxVTI</vt:lpstr>
      <vt:lpstr>Bitmap Image</vt:lpstr>
      <vt:lpstr>Ingénieur.e SupOpticien.ne</vt:lpstr>
      <vt:lpstr>ingénieur.e</vt:lpstr>
      <vt:lpstr>ingénieur.e</vt:lpstr>
      <vt:lpstr>Prix Nobel de Physique</vt:lpstr>
      <vt:lpstr>ingénieur.e</vt:lpstr>
      <vt:lpstr>ingénieur.e</vt:lpstr>
      <vt:lpstr>Présentation PowerPoint</vt:lpstr>
      <vt:lpstr>ingénieur.e</vt:lpstr>
      <vt:lpstr>Présentation PowerPoint</vt:lpstr>
      <vt:lpstr>Présentation PowerPoint</vt:lpstr>
      <vt:lpstr>ingénieur.e</vt:lpstr>
      <vt:lpstr>ingénieur.e</vt:lpstr>
      <vt:lpstr>Photonique, un vaste univers…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SupOptique,  une formation complète</vt:lpstr>
      <vt:lpstr>Présentation PowerPoint</vt:lpstr>
      <vt:lpstr>Présentation PowerPoint</vt:lpstr>
      <vt:lpstr>Outils Professionnels</vt:lpstr>
      <vt:lpstr>Présentation PowerPoint</vt:lpstr>
      <vt:lpstr>Présentation PowerPoint</vt:lpstr>
      <vt:lpstr>Présentation PowerPoint</vt:lpstr>
      <vt:lpstr>GIT et versionning</vt:lpstr>
      <vt:lpstr>Git / Versionning</vt:lpstr>
      <vt:lpstr>Git / Versionning</vt:lpstr>
      <vt:lpstr>Git / Versionning</vt:lpstr>
      <vt:lpstr>GitHub DeskTop</vt:lpstr>
      <vt:lpstr>GitHub / Dépôts de SupOp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Outils Numériques - Méthodes et Outils</dc:title>
  <dc:creator>Julien VILLEMEJANE</dc:creator>
  <cp:lastModifiedBy>Julien VILLEMEJANE</cp:lastModifiedBy>
  <cp:revision>206</cp:revision>
  <dcterms:created xsi:type="dcterms:W3CDTF">2023-04-08T12:37:13Z</dcterms:created>
  <dcterms:modified xsi:type="dcterms:W3CDTF">2023-09-13T15:10:35Z</dcterms:modified>
</cp:coreProperties>
</file>